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47" r:id="rId2"/>
    <p:sldId id="344" r:id="rId3"/>
    <p:sldId id="275" r:id="rId4"/>
    <p:sldId id="276" r:id="rId5"/>
    <p:sldId id="280" r:id="rId6"/>
    <p:sldId id="278" r:id="rId7"/>
    <p:sldId id="279" r:id="rId8"/>
    <p:sldId id="277" r:id="rId9"/>
    <p:sldId id="281" r:id="rId10"/>
    <p:sldId id="282" r:id="rId11"/>
    <p:sldId id="283" r:id="rId12"/>
    <p:sldId id="285" r:id="rId13"/>
    <p:sldId id="284" r:id="rId14"/>
    <p:sldId id="286" r:id="rId15"/>
    <p:sldId id="294" r:id="rId16"/>
    <p:sldId id="293" r:id="rId17"/>
    <p:sldId id="289" r:id="rId18"/>
    <p:sldId id="290" r:id="rId19"/>
    <p:sldId id="291" r:id="rId20"/>
    <p:sldId id="292" r:id="rId21"/>
    <p:sldId id="296" r:id="rId22"/>
    <p:sldId id="295" r:id="rId23"/>
    <p:sldId id="271" r:id="rId24"/>
    <p:sldId id="297" r:id="rId25"/>
    <p:sldId id="298" r:id="rId26"/>
    <p:sldId id="299" r:id="rId27"/>
    <p:sldId id="300" r:id="rId28"/>
    <p:sldId id="302" r:id="rId29"/>
    <p:sldId id="303" r:id="rId30"/>
    <p:sldId id="308" r:id="rId31"/>
    <p:sldId id="304" r:id="rId32"/>
    <p:sldId id="269" r:id="rId33"/>
    <p:sldId id="273" r:id="rId34"/>
    <p:sldId id="305" r:id="rId35"/>
    <p:sldId id="306" r:id="rId36"/>
    <p:sldId id="270" r:id="rId37"/>
    <p:sldId id="272" r:id="rId38"/>
    <p:sldId id="259" r:id="rId39"/>
    <p:sldId id="266" r:id="rId40"/>
    <p:sldId id="260" r:id="rId41"/>
    <p:sldId id="265" r:id="rId42"/>
    <p:sldId id="261" r:id="rId43"/>
    <p:sldId id="262" r:id="rId44"/>
    <p:sldId id="268" r:id="rId45"/>
    <p:sldId id="309" r:id="rId46"/>
    <p:sldId id="307" r:id="rId47"/>
    <p:sldId id="310" r:id="rId48"/>
    <p:sldId id="311" r:id="rId49"/>
    <p:sldId id="314" r:id="rId50"/>
    <p:sldId id="317" r:id="rId51"/>
    <p:sldId id="316" r:id="rId52"/>
    <p:sldId id="319" r:id="rId53"/>
    <p:sldId id="318" r:id="rId54"/>
    <p:sldId id="320" r:id="rId55"/>
    <p:sldId id="321" r:id="rId56"/>
    <p:sldId id="324" r:id="rId57"/>
    <p:sldId id="322" r:id="rId58"/>
    <p:sldId id="323" r:id="rId59"/>
    <p:sldId id="313"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5" r:id="rId74"/>
    <p:sldId id="346" r:id="rId75"/>
    <p:sldId id="34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3"/>
    <p:restoredTop sz="92947"/>
  </p:normalViewPr>
  <p:slideViewPr>
    <p:cSldViewPr snapToGrid="0" snapToObjects="1">
      <p:cViewPr>
        <p:scale>
          <a:sx n="100" d="100"/>
          <a:sy n="100" d="100"/>
        </p:scale>
        <p:origin x="9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5DA40-FF25-6F45-AA19-C0EF28ED2016}" type="datetimeFigureOut">
              <a:rPr lang="en-US" smtClean="0"/>
              <a:t>4/18/21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ADBE1-5CCC-BD40-90EC-53B19063655B}" type="slidenum">
              <a:rPr lang="en-US" smtClean="0"/>
              <a:t>‹#›</a:t>
            </a:fld>
            <a:endParaRPr lang="en-US"/>
          </a:p>
        </p:txBody>
      </p:sp>
    </p:spTree>
    <p:extLst>
      <p:ext uri="{BB962C8B-B14F-4D97-AF65-F5344CB8AC3E}">
        <p14:creationId xmlns:p14="http://schemas.microsoft.com/office/powerpoint/2010/main" val="2371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Verdana" charset="0"/>
              </a:rPr>
              <a:t>HDFS has a master/slave architecture. An HDFS cluster consists of a single </a:t>
            </a:r>
            <a:r>
              <a:rPr lang="en-US" dirty="0" err="1" smtClean="0">
                <a:solidFill>
                  <a:srgbClr val="000000"/>
                </a:solidFill>
                <a:latin typeface="Verdana" charset="0"/>
              </a:rPr>
              <a:t>NameNode</a:t>
            </a:r>
            <a:r>
              <a:rPr lang="en-US" dirty="0" smtClean="0">
                <a:solidFill>
                  <a:srgbClr val="000000"/>
                </a:solidFill>
                <a:latin typeface="Verdana" charset="0"/>
              </a:rPr>
              <a:t>, a master server that manages the file system namespace and regulates access to files by clients. In addition, there are a number of </a:t>
            </a:r>
            <a:r>
              <a:rPr lang="en-US" dirty="0" err="1" smtClean="0">
                <a:solidFill>
                  <a:srgbClr val="000000"/>
                </a:solidFill>
                <a:latin typeface="Verdana" charset="0"/>
              </a:rPr>
              <a:t>DataNodes</a:t>
            </a:r>
            <a:r>
              <a:rPr lang="en-US" dirty="0" smtClean="0">
                <a:solidFill>
                  <a:srgbClr val="000000"/>
                </a:solidFill>
                <a:latin typeface="Verdana" charset="0"/>
              </a:rPr>
              <a:t>, usually one per node in the cluster, which manage storage attached to the nodes that they run on. HDFS exposes a file system namespace and allows user data to be stored in files. Internally, a file is split into one or more blocks and these blocks are stored in a set of </a:t>
            </a:r>
            <a:r>
              <a:rPr lang="en-US" dirty="0" err="1" smtClean="0">
                <a:solidFill>
                  <a:srgbClr val="000000"/>
                </a:solidFill>
                <a:latin typeface="Verdana" charset="0"/>
              </a:rPr>
              <a:t>DataNodes</a:t>
            </a:r>
            <a:r>
              <a:rPr lang="en-US" dirty="0" smtClean="0">
                <a:solidFill>
                  <a:srgbClr val="000000"/>
                </a:solidFill>
                <a:latin typeface="Verdana" charset="0"/>
              </a:rPr>
              <a:t>. The </a:t>
            </a:r>
            <a:r>
              <a:rPr lang="en-US" dirty="0" err="1" smtClean="0">
                <a:solidFill>
                  <a:srgbClr val="000000"/>
                </a:solidFill>
                <a:latin typeface="Verdana" charset="0"/>
              </a:rPr>
              <a:t>NameNode</a:t>
            </a:r>
            <a:r>
              <a:rPr lang="en-US" dirty="0" smtClean="0">
                <a:solidFill>
                  <a:srgbClr val="000000"/>
                </a:solidFill>
                <a:latin typeface="Verdana" charset="0"/>
              </a:rPr>
              <a:t> executes file system namespace operations like opening, closing, and renaming files and directories. It also determines the mapping of blocks to </a:t>
            </a:r>
            <a:r>
              <a:rPr lang="en-US" dirty="0" err="1" smtClean="0">
                <a:solidFill>
                  <a:srgbClr val="000000"/>
                </a:solidFill>
                <a:latin typeface="Verdana" charset="0"/>
              </a:rPr>
              <a:t>DataNodes</a:t>
            </a:r>
            <a:r>
              <a:rPr lang="en-US" dirty="0" smtClean="0">
                <a:solidFill>
                  <a:srgbClr val="000000"/>
                </a:solidFill>
                <a:latin typeface="Verdana" charset="0"/>
              </a:rPr>
              <a:t>. The </a:t>
            </a:r>
            <a:r>
              <a:rPr lang="en-US" dirty="0" err="1" smtClean="0">
                <a:solidFill>
                  <a:srgbClr val="000000"/>
                </a:solidFill>
                <a:latin typeface="Verdana" charset="0"/>
              </a:rPr>
              <a:t>DataNodes</a:t>
            </a:r>
            <a:r>
              <a:rPr lang="en-US" dirty="0" smtClean="0">
                <a:solidFill>
                  <a:srgbClr val="000000"/>
                </a:solidFill>
                <a:latin typeface="Verdana" charset="0"/>
              </a:rPr>
              <a:t> are responsible for serving read and write requests from the file system’s clients. The </a:t>
            </a:r>
            <a:r>
              <a:rPr lang="en-US" dirty="0" err="1" smtClean="0">
                <a:solidFill>
                  <a:srgbClr val="000000"/>
                </a:solidFill>
                <a:latin typeface="Verdana" charset="0"/>
              </a:rPr>
              <a:t>DataNodes</a:t>
            </a:r>
            <a:r>
              <a:rPr lang="en-US" dirty="0" smtClean="0">
                <a:solidFill>
                  <a:srgbClr val="000000"/>
                </a:solidFill>
                <a:latin typeface="Verdana" charset="0"/>
              </a:rPr>
              <a:t> also perform block creation, deletion, and replication upon instruction from the </a:t>
            </a:r>
            <a:r>
              <a:rPr lang="en-US" dirty="0" err="1" smtClean="0">
                <a:solidFill>
                  <a:srgbClr val="000000"/>
                </a:solidFill>
                <a:latin typeface="Verdana" charset="0"/>
              </a:rPr>
              <a:t>NameNode</a:t>
            </a:r>
            <a:r>
              <a:rPr lang="en-US" dirty="0" smtClean="0">
                <a:solidFill>
                  <a:srgbClr val="000000"/>
                </a:solidFill>
                <a:latin typeface="Verdana"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4EFADBE1-5CCC-BD40-90EC-53B19063655B}" type="slidenum">
              <a:rPr lang="en-US" smtClean="0"/>
              <a:t>13</a:t>
            </a:fld>
            <a:endParaRPr lang="en-US"/>
          </a:p>
        </p:txBody>
      </p:sp>
    </p:spTree>
    <p:extLst>
      <p:ext uri="{BB962C8B-B14F-4D97-AF65-F5344CB8AC3E}">
        <p14:creationId xmlns:p14="http://schemas.microsoft.com/office/powerpoint/2010/main" val="114597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replication is 3-fold</a:t>
            </a:r>
          </a:p>
        </p:txBody>
      </p:sp>
      <p:sp>
        <p:nvSpPr>
          <p:cNvPr id="4" name="Slide Number Placeholder 3"/>
          <p:cNvSpPr>
            <a:spLocks noGrp="1"/>
          </p:cNvSpPr>
          <p:nvPr>
            <p:ph type="sldNum" sz="quarter" idx="10"/>
          </p:nvPr>
        </p:nvSpPr>
        <p:spPr/>
        <p:txBody>
          <a:bodyPr/>
          <a:lstStyle/>
          <a:p>
            <a:fld id="{4C52CF3A-3628-4FDC-BE18-9CC6D8C9B3B9}" type="slidenum">
              <a:rPr lang="en-US" smtClean="0"/>
              <a:t>14</a:t>
            </a:fld>
            <a:endParaRPr lang="en-US" dirty="0"/>
          </a:p>
        </p:txBody>
      </p:sp>
    </p:spTree>
    <p:extLst>
      <p:ext uri="{BB962C8B-B14F-4D97-AF65-F5344CB8AC3E}">
        <p14:creationId xmlns:p14="http://schemas.microsoft.com/office/powerpoint/2010/main" val="6429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ADBE1-5CCC-BD40-90EC-53B19063655B}" type="slidenum">
              <a:rPr lang="en-US" smtClean="0"/>
              <a:t>23</a:t>
            </a:fld>
            <a:endParaRPr lang="en-US"/>
          </a:p>
        </p:txBody>
      </p:sp>
    </p:spTree>
    <p:extLst>
      <p:ext uri="{BB962C8B-B14F-4D97-AF65-F5344CB8AC3E}">
        <p14:creationId xmlns:p14="http://schemas.microsoft.com/office/powerpoint/2010/main" val="47776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ADBE1-5CCC-BD40-90EC-53B19063655B}" type="slidenum">
              <a:rPr lang="en-US" smtClean="0"/>
              <a:t>74</a:t>
            </a:fld>
            <a:endParaRPr lang="en-US"/>
          </a:p>
        </p:txBody>
      </p:sp>
    </p:spTree>
    <p:extLst>
      <p:ext uri="{BB962C8B-B14F-4D97-AF65-F5344CB8AC3E}">
        <p14:creationId xmlns:p14="http://schemas.microsoft.com/office/powerpoint/2010/main" val="74365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313937-529F-2F43-B72A-4432F2303704}"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
        <p:nvSpPr>
          <p:cNvPr id="6" name="Slide Number Placeholder 5"/>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11565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98427-AF30-EA44-886A-2228DA5B55BA}"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
        <p:nvSpPr>
          <p:cNvPr id="6" name="Slide Number Placeholder 5"/>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64286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B59F84-E924-CB4A-8A0B-AE6D44CA6A75}"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
        <p:nvSpPr>
          <p:cNvPr id="6" name="Slide Number Placeholder 5"/>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644482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A07F54-440A-8E49-B53F-0BF7FC5D051F}"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
        <p:nvSpPr>
          <p:cNvPr id="6" name="Slide Number Placeholder 5"/>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6505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83C163-D29F-2C4D-ABA4-031C60894C04}"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
        <p:nvSpPr>
          <p:cNvPr id="6" name="Slide Number Placeholder 5"/>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27159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0FC9DB-B61B-144D-877D-C0CF5A765CB3}"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
        <p:nvSpPr>
          <p:cNvPr id="7" name="Slide Number Placeholder 6"/>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2014350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2B06EE-3422-3D44-BCB6-1F6A0D8CD6A0}" type="datetime1">
              <a:rPr lang="en-IN" smtClean="0"/>
              <a:t>18/04/21</a:t>
            </a:fld>
            <a:endParaRPr lang="en-US"/>
          </a:p>
        </p:txBody>
      </p:sp>
      <p:sp>
        <p:nvSpPr>
          <p:cNvPr id="8" name="Footer Placeholder 7"/>
          <p:cNvSpPr>
            <a:spLocks noGrp="1"/>
          </p:cNvSpPr>
          <p:nvPr>
            <p:ph type="ftr" sz="quarter" idx="11"/>
          </p:nvPr>
        </p:nvSpPr>
        <p:spPr/>
        <p:txBody>
          <a:bodyPr/>
          <a:lstStyle/>
          <a:p>
            <a:r>
              <a:rPr lang="en-US" smtClean="0"/>
              <a:t>Sarbani Roy, Jadavpur University</a:t>
            </a:r>
            <a:endParaRPr lang="en-US"/>
          </a:p>
        </p:txBody>
      </p:sp>
      <p:sp>
        <p:nvSpPr>
          <p:cNvPr id="9" name="Slide Number Placeholder 8"/>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0883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6C0038-F336-6643-AEF2-1235EB171F93}" type="datetime1">
              <a:rPr lang="en-IN" smtClean="0"/>
              <a:t>18/04/21</a:t>
            </a:fld>
            <a:endParaRPr lang="en-US"/>
          </a:p>
        </p:txBody>
      </p:sp>
      <p:sp>
        <p:nvSpPr>
          <p:cNvPr id="4" name="Footer Placeholder 3"/>
          <p:cNvSpPr>
            <a:spLocks noGrp="1"/>
          </p:cNvSpPr>
          <p:nvPr>
            <p:ph type="ftr" sz="quarter" idx="11"/>
          </p:nvPr>
        </p:nvSpPr>
        <p:spPr/>
        <p:txBody>
          <a:bodyPr/>
          <a:lstStyle/>
          <a:p>
            <a:r>
              <a:rPr lang="en-US" smtClean="0"/>
              <a:t>Sarbani Roy, Jadavpur University</a:t>
            </a:r>
            <a:endParaRPr lang="en-US"/>
          </a:p>
        </p:txBody>
      </p:sp>
      <p:sp>
        <p:nvSpPr>
          <p:cNvPr id="5" name="Slide Number Placeholder 4"/>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75205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9BB9A-9BFE-1F48-A878-B9FC8BD1E85F}" type="datetime1">
              <a:rPr lang="en-IN" smtClean="0"/>
              <a:t>18/04/21</a:t>
            </a:fld>
            <a:endParaRPr lang="en-US"/>
          </a:p>
        </p:txBody>
      </p:sp>
      <p:sp>
        <p:nvSpPr>
          <p:cNvPr id="3" name="Footer Placeholder 2"/>
          <p:cNvSpPr>
            <a:spLocks noGrp="1"/>
          </p:cNvSpPr>
          <p:nvPr>
            <p:ph type="ftr" sz="quarter" idx="11"/>
          </p:nvPr>
        </p:nvSpPr>
        <p:spPr/>
        <p:txBody>
          <a:bodyPr/>
          <a:lstStyle/>
          <a:p>
            <a:r>
              <a:rPr lang="en-US" smtClean="0"/>
              <a:t>Sarbani Roy, Jadavpur University</a:t>
            </a:r>
            <a:endParaRPr lang="en-US"/>
          </a:p>
        </p:txBody>
      </p:sp>
      <p:sp>
        <p:nvSpPr>
          <p:cNvPr id="4" name="Slide Number Placeholder 3"/>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45038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67D8C6-42DE-CA43-AE27-950712C2BA55}"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
        <p:nvSpPr>
          <p:cNvPr id="7" name="Slide Number Placeholder 6"/>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182689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1B4EEC-13AB-AE49-BAEA-341B1BB021B8}"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
        <p:nvSpPr>
          <p:cNvPr id="7" name="Slide Number Placeholder 6"/>
          <p:cNvSpPr>
            <a:spLocks noGrp="1"/>
          </p:cNvSpPr>
          <p:nvPr>
            <p:ph type="sldNum" sz="quarter" idx="12"/>
          </p:nvPr>
        </p:nvSpPr>
        <p:spPr/>
        <p:txBody>
          <a:bodyPr/>
          <a:lstStyle/>
          <a:p>
            <a:fld id="{2E5C3ED2-3AAD-3B45-8244-B1782E118B54}" type="slidenum">
              <a:rPr lang="en-US" smtClean="0"/>
              <a:t>‹#›</a:t>
            </a:fld>
            <a:endParaRPr lang="en-US"/>
          </a:p>
        </p:txBody>
      </p:sp>
    </p:spTree>
    <p:extLst>
      <p:ext uri="{BB962C8B-B14F-4D97-AF65-F5344CB8AC3E}">
        <p14:creationId xmlns:p14="http://schemas.microsoft.com/office/powerpoint/2010/main" val="20234541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91E29-7244-0C4B-BD28-7CA784BBBCBD}" type="datetime1">
              <a:rPr lang="en-IN" smtClean="0"/>
              <a:t>18/04/21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Sarbani Roy, Jadavpur University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C3ED2-3AAD-3B45-8244-B1782E118B54}" type="slidenum">
              <a:rPr lang="en-US" smtClean="0"/>
              <a:t>‹#›</a:t>
            </a:fld>
            <a:endParaRPr lang="en-US"/>
          </a:p>
        </p:txBody>
      </p:sp>
    </p:spTree>
    <p:extLst>
      <p:ext uri="{BB962C8B-B14F-4D97-AF65-F5344CB8AC3E}">
        <p14:creationId xmlns:p14="http://schemas.microsoft.com/office/powerpoint/2010/main" val="88578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cala-lang.org/" TargetMode="External"/><Relationship Id="rId4" Type="http://schemas.openxmlformats.org/officeDocument/2006/relationships/hyperlink" Target="http://python.org/" TargetMode="External"/><Relationship Id="rId5" Type="http://schemas.openxmlformats.org/officeDocument/2006/relationships/hyperlink" Target="https://spark.apache.org/sql/" TargetMode="External"/><Relationship Id="rId6" Type="http://schemas.openxmlformats.org/officeDocument/2006/relationships/hyperlink" Target="https://spark.apache.org/mllib/" TargetMode="External"/><Relationship Id="rId7" Type="http://schemas.openxmlformats.org/officeDocument/2006/relationships/hyperlink" Target="https://spark.apache.org/graphx/" TargetMode="External"/><Relationship Id="rId1" Type="http://schemas.openxmlformats.org/officeDocument/2006/relationships/slideLayout" Target="../slideLayouts/slideLayout2.xml"/><Relationship Id="rId2" Type="http://schemas.openxmlformats.org/officeDocument/2006/relationships/hyperlink" Target="https://www.java.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park.apache.or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spark.apache.org/docs/latest/mllib-linear-method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5.xml.rels><?xml version="1.0" encoding="UTF-8" standalone="yes"?>
<Relationships xmlns="http://schemas.openxmlformats.org/package/2006/relationships"><Relationship Id="rId3" Type="http://schemas.openxmlformats.org/officeDocument/2006/relationships/hyperlink" Target="https://spark.apache.org/docs/latest/mllib-linear-methods.html#implementation-developer" TargetMode="External"/><Relationship Id="rId4" Type="http://schemas.openxmlformats.org/officeDocument/2006/relationships/hyperlink" Target="https://spark.apache.org/docs/latest/graphx-programming-guide.html" TargetMode="External"/><Relationship Id="rId5" Type="http://schemas.openxmlformats.org/officeDocument/2006/relationships/hyperlink" Target="https://spark.apache.org/docs/latest/streaming-programming-guide.html" TargetMode="External"/><Relationship Id="rId6" Type="http://schemas.openxmlformats.org/officeDocument/2006/relationships/hyperlink" Target="https://www.coursera.org/learn/cloud-applications-part2/home/welcome" TargetMode="External"/><Relationship Id="rId1" Type="http://schemas.openxmlformats.org/officeDocument/2006/relationships/slideLayout" Target="../slideLayouts/slideLayout2.xml"/><Relationship Id="rId2" Type="http://schemas.openxmlformats.org/officeDocument/2006/relationships/hyperlink" Target="https://spark.apache.org/docs/latest/rdd-programming-guid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1435100" y="1600201"/>
            <a:ext cx="9296400" cy="1981199"/>
          </a:xfrm>
        </p:spPr>
        <p:txBody>
          <a:bodyPr>
            <a:normAutofit fontScale="90000"/>
          </a:bodyPr>
          <a:lstStyle/>
          <a:p>
            <a:pPr eaLnBrk="1" hangingPunct="1"/>
            <a:r>
              <a:rPr lang="en-GB" altLang="en-US" dirty="0" smtClean="0"/>
              <a:t/>
            </a:r>
            <a:br>
              <a:rPr lang="en-GB" altLang="en-US" dirty="0" smtClean="0"/>
            </a:br>
            <a:r>
              <a:rPr lang="en-GB" altLang="en-US" dirty="0"/>
              <a:t/>
            </a:r>
            <a:br>
              <a:rPr lang="en-GB" altLang="en-US" dirty="0"/>
            </a:br>
            <a:r>
              <a:rPr lang="en-GB" altLang="en-US" dirty="0" smtClean="0"/>
              <a:t/>
            </a:r>
            <a:br>
              <a:rPr lang="en-GB" altLang="en-US" dirty="0" smtClean="0"/>
            </a:br>
            <a:r>
              <a:rPr lang="en-GB" altLang="en-US" dirty="0"/>
              <a:t/>
            </a:r>
            <a:br>
              <a:rPr lang="en-GB" altLang="en-US" dirty="0"/>
            </a:br>
            <a:r>
              <a:rPr lang="en-GB" altLang="en-US" sz="4400" dirty="0" smtClean="0"/>
              <a:t>CSE </a:t>
            </a:r>
            <a:r>
              <a:rPr lang="en-GB" altLang="en-US" sz="4400" dirty="0"/>
              <a:t>/ T / 423C </a:t>
            </a:r>
            <a:br>
              <a:rPr lang="en-GB" altLang="en-US" sz="4400" dirty="0"/>
            </a:br>
            <a:r>
              <a:rPr lang="en-GB" altLang="en-US" sz="4400" dirty="0"/>
              <a:t>Distributed Computing</a:t>
            </a:r>
            <a:br>
              <a:rPr lang="en-GB" altLang="en-US" sz="4400" dirty="0"/>
            </a:br>
            <a:r>
              <a:rPr lang="en-GB" altLang="en-US" sz="4400" dirty="0"/>
              <a:t>Topic </a:t>
            </a:r>
            <a:r>
              <a:rPr lang="en-GB" altLang="en-US" sz="4400" dirty="0" smtClean="0"/>
              <a:t>11: Hadoop, MapReduce and Spark</a:t>
            </a:r>
            <a:endParaRPr lang="en-US" altLang="en-US" sz="4400" dirty="0">
              <a:ea typeface="Calibri" charset="0"/>
              <a:cs typeface="Calibri" charset="0"/>
            </a:endParaRPr>
          </a:p>
        </p:txBody>
      </p:sp>
      <p:sp>
        <p:nvSpPr>
          <p:cNvPr id="17410" name="Rectangle 3"/>
          <p:cNvSpPr>
            <a:spLocks noGrp="1" noChangeArrowheads="1"/>
          </p:cNvSpPr>
          <p:nvPr>
            <p:ph type="subTitle" idx="1"/>
          </p:nvPr>
        </p:nvSpPr>
        <p:spPr>
          <a:xfrm>
            <a:off x="1752600" y="3581400"/>
            <a:ext cx="8382000" cy="2501900"/>
          </a:xfrm>
        </p:spPr>
        <p:txBody>
          <a:bodyPr>
            <a:normAutofit fontScale="25000" lnSpcReduction="20000"/>
          </a:bodyPr>
          <a:lstStyle/>
          <a:p>
            <a:pPr algn="l" eaLnBrk="1" hangingPunct="1">
              <a:lnSpc>
                <a:spcPct val="80000"/>
              </a:lnSpc>
            </a:pPr>
            <a:endParaRPr lang="en-GB" altLang="en-US" sz="9600" dirty="0">
              <a:solidFill>
                <a:srgbClr val="898989"/>
              </a:solidFill>
              <a:ea typeface="Calibri" charset="0"/>
              <a:cs typeface="Calibri" charset="0"/>
            </a:endParaRPr>
          </a:p>
          <a:p>
            <a:pPr algn="l" eaLnBrk="1" hangingPunct="1">
              <a:lnSpc>
                <a:spcPct val="80000"/>
              </a:lnSpc>
            </a:pPr>
            <a:r>
              <a:rPr lang="en-GB" altLang="en-US" sz="9600" dirty="0">
                <a:solidFill>
                  <a:srgbClr val="898989"/>
                </a:solidFill>
                <a:ea typeface="Calibri" charset="0"/>
                <a:cs typeface="Calibri" charset="0"/>
              </a:rPr>
              <a:t>Sarbani Roy</a:t>
            </a:r>
          </a:p>
          <a:p>
            <a:pPr algn="l" eaLnBrk="1" hangingPunct="1">
              <a:lnSpc>
                <a:spcPct val="80000"/>
              </a:lnSpc>
            </a:pPr>
            <a:r>
              <a:rPr lang="en-GB" altLang="en-US" sz="9600" dirty="0">
                <a:solidFill>
                  <a:srgbClr val="898989"/>
                </a:solidFill>
                <a:ea typeface="Calibri" charset="0"/>
                <a:cs typeface="Calibri" charset="0"/>
              </a:rPr>
              <a:t>Department of Computer Science &amp; Engineering</a:t>
            </a:r>
          </a:p>
          <a:p>
            <a:pPr algn="l" eaLnBrk="1" hangingPunct="1">
              <a:lnSpc>
                <a:spcPct val="80000"/>
              </a:lnSpc>
            </a:pPr>
            <a:r>
              <a:rPr lang="en-GB" altLang="en-US" sz="9600" dirty="0">
                <a:solidFill>
                  <a:srgbClr val="898989"/>
                </a:solidFill>
                <a:ea typeface="Calibri" charset="0"/>
                <a:cs typeface="Calibri" charset="0"/>
              </a:rPr>
              <a:t>Jadavpur University </a:t>
            </a:r>
            <a:endParaRPr lang="en-GB" altLang="en-US" sz="9600" dirty="0">
              <a:solidFill>
                <a:srgbClr val="898989"/>
              </a:solidFill>
              <a:ea typeface="Calibri" charset="0"/>
              <a:cs typeface="Calibri" charset="0"/>
            </a:endParaRPr>
          </a:p>
          <a:p>
            <a:pPr algn="l" eaLnBrk="1" hangingPunct="1">
              <a:lnSpc>
                <a:spcPct val="80000"/>
              </a:lnSpc>
            </a:pPr>
            <a:r>
              <a:rPr lang="en-GB" altLang="en-US" sz="9600" dirty="0">
                <a:solidFill>
                  <a:srgbClr val="898989"/>
                </a:solidFill>
                <a:ea typeface="Calibri" charset="0"/>
                <a:cs typeface="Calibri" charset="0"/>
              </a:rPr>
              <a:t/>
            </a:r>
            <a:br>
              <a:rPr lang="en-GB" altLang="en-US" sz="9600" dirty="0">
                <a:solidFill>
                  <a:srgbClr val="898989"/>
                </a:solidFill>
                <a:ea typeface="Calibri" charset="0"/>
                <a:cs typeface="Calibri" charset="0"/>
              </a:rPr>
            </a:br>
            <a:r>
              <a:rPr lang="en-GB" altLang="en-US" sz="9600" dirty="0">
                <a:solidFill>
                  <a:srgbClr val="898989"/>
                </a:solidFill>
                <a:ea typeface="Calibri" charset="0"/>
                <a:cs typeface="Calibri" charset="0"/>
              </a:rPr>
              <a:t>E-mail: </a:t>
            </a:r>
            <a:r>
              <a:rPr lang="en-GB" altLang="en-US" sz="9600" dirty="0" err="1">
                <a:solidFill>
                  <a:srgbClr val="898989"/>
                </a:solidFill>
                <a:ea typeface="Calibri" charset="0"/>
                <a:cs typeface="Calibri" charset="0"/>
              </a:rPr>
              <a:t>sarbani.roy@jadavpuruniversity.in</a:t>
            </a:r>
            <a:r>
              <a:rPr lang="en-GB" altLang="en-US" sz="9600" dirty="0">
                <a:solidFill>
                  <a:srgbClr val="898989"/>
                </a:solidFill>
                <a:ea typeface="Calibri" charset="0"/>
                <a:cs typeface="Calibri" charset="0"/>
              </a:rPr>
              <a:t> </a:t>
            </a:r>
          </a:p>
          <a:p>
            <a:pPr algn="l" eaLnBrk="1" hangingPunct="1">
              <a:lnSpc>
                <a:spcPct val="80000"/>
              </a:lnSpc>
            </a:pPr>
            <a:r>
              <a:rPr lang="en-GB" altLang="en-US" sz="9600" dirty="0">
                <a:solidFill>
                  <a:srgbClr val="898989"/>
                </a:solidFill>
                <a:ea typeface="Calibri" charset="0"/>
                <a:cs typeface="Calibri" charset="0"/>
              </a:rPr>
              <a:t>Room: CC-5-7</a:t>
            </a:r>
          </a:p>
          <a:p>
            <a:pPr algn="l" eaLnBrk="1" hangingPunct="1">
              <a:lnSpc>
                <a:spcPct val="80000"/>
              </a:lnSpc>
            </a:pPr>
            <a:r>
              <a:rPr lang="en-GB" altLang="en-US" sz="9600" dirty="0">
                <a:solidFill>
                  <a:srgbClr val="898989"/>
                </a:solidFill>
                <a:ea typeface="Calibri" charset="0"/>
                <a:cs typeface="Calibri" charset="0"/>
              </a:rPr>
              <a:t>Phone: 9051639328</a:t>
            </a:r>
          </a:p>
          <a:p>
            <a:pPr eaLnBrk="1" hangingPunct="1">
              <a:lnSpc>
                <a:spcPct val="80000"/>
              </a:lnSpc>
            </a:pPr>
            <a:endParaRPr lang="en-US" altLang="en-US" sz="2800" dirty="0">
              <a:solidFill>
                <a:srgbClr val="898989"/>
              </a:solidFill>
            </a:endParaRPr>
          </a:p>
        </p:txBody>
      </p:sp>
    </p:spTree>
    <p:extLst>
      <p:ext uri="{BB962C8B-B14F-4D97-AF65-F5344CB8AC3E}">
        <p14:creationId xmlns:p14="http://schemas.microsoft.com/office/powerpoint/2010/main" val="161304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File System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906" y="2180493"/>
            <a:ext cx="6297688" cy="2707066"/>
          </a:xfrm>
        </p:spPr>
      </p:pic>
      <p:sp>
        <p:nvSpPr>
          <p:cNvPr id="5" name="Rectangle 4"/>
          <p:cNvSpPr/>
          <p:nvPr/>
        </p:nvSpPr>
        <p:spPr>
          <a:xfrm>
            <a:off x="8901592" y="4142754"/>
            <a:ext cx="2168222" cy="646331"/>
          </a:xfrm>
          <a:prstGeom prst="rect">
            <a:avLst/>
          </a:prstGeom>
        </p:spPr>
        <p:txBody>
          <a:bodyPr wrap="none">
            <a:spAutoFit/>
          </a:bodyPr>
          <a:lstStyle/>
          <a:p>
            <a:endParaRPr lang="en-US" b="1" dirty="0">
              <a:latin typeface="Roboto" charset="0"/>
            </a:endParaRPr>
          </a:p>
          <a:p>
            <a:r>
              <a:rPr lang="en-US" b="1" dirty="0" smtClean="0">
                <a:solidFill>
                  <a:srgbClr val="FF0000"/>
                </a:solidFill>
                <a:latin typeface="Roboto" charset="0"/>
              </a:rPr>
              <a:t>Time Consuming !!!</a:t>
            </a:r>
            <a:endParaRPr lang="en-US" dirty="0">
              <a:solidFill>
                <a:srgbClr val="FF0000"/>
              </a:solidFill>
            </a:endParaRPr>
          </a:p>
        </p:txBody>
      </p:sp>
      <p:sp>
        <p:nvSpPr>
          <p:cNvPr id="3" name="Date Placeholder 2"/>
          <p:cNvSpPr>
            <a:spLocks noGrp="1"/>
          </p:cNvSpPr>
          <p:nvPr>
            <p:ph type="dt" sz="half" idx="10"/>
          </p:nvPr>
        </p:nvSpPr>
        <p:spPr/>
        <p:txBody>
          <a:bodyPr/>
          <a:lstStyle/>
          <a:p>
            <a:fld id="{15379C4D-D6A7-9041-9ECA-8F4E129B0138}"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47770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783" y="1960697"/>
            <a:ext cx="7462030" cy="3562658"/>
          </a:xfrm>
        </p:spPr>
      </p:pic>
      <p:sp>
        <p:nvSpPr>
          <p:cNvPr id="5" name="Rectangle 4"/>
          <p:cNvSpPr/>
          <p:nvPr/>
        </p:nvSpPr>
        <p:spPr>
          <a:xfrm>
            <a:off x="1494797" y="3016592"/>
            <a:ext cx="2001510" cy="646331"/>
          </a:xfrm>
          <a:prstGeom prst="rect">
            <a:avLst/>
          </a:prstGeom>
        </p:spPr>
        <p:txBody>
          <a:bodyPr wrap="none">
            <a:spAutoFit/>
          </a:bodyPr>
          <a:lstStyle/>
          <a:p>
            <a:endParaRPr lang="en-US" b="1" dirty="0">
              <a:latin typeface="Roboto" charset="0"/>
            </a:endParaRPr>
          </a:p>
          <a:p>
            <a:r>
              <a:rPr lang="en-US" b="1" dirty="0" smtClean="0">
                <a:solidFill>
                  <a:srgbClr val="FF0000"/>
                </a:solidFill>
                <a:latin typeface="Roboto" charset="0"/>
              </a:rPr>
              <a:t>Fast Processing !!!</a:t>
            </a:r>
            <a:endParaRPr lang="en-US" dirty="0">
              <a:solidFill>
                <a:srgbClr val="FF0000"/>
              </a:solidFill>
            </a:endParaRPr>
          </a:p>
        </p:txBody>
      </p:sp>
      <p:sp>
        <p:nvSpPr>
          <p:cNvPr id="3" name="Date Placeholder 2"/>
          <p:cNvSpPr>
            <a:spLocks noGrp="1"/>
          </p:cNvSpPr>
          <p:nvPr>
            <p:ph type="dt" sz="half" idx="10"/>
          </p:nvPr>
        </p:nvSpPr>
        <p:spPr/>
        <p:txBody>
          <a:bodyPr/>
          <a:lstStyle/>
          <a:p>
            <a:fld id="{480EA552-FF9A-E94B-85C9-AB1A10A77A06}"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128653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HDFS(Hadoop Distributed File System) </a:t>
            </a:r>
          </a:p>
        </p:txBody>
      </p:sp>
      <p:sp>
        <p:nvSpPr>
          <p:cNvPr id="3" name="Content Placeholder 2"/>
          <p:cNvSpPr>
            <a:spLocks noGrp="1"/>
          </p:cNvSpPr>
          <p:nvPr>
            <p:ph idx="1"/>
          </p:nvPr>
        </p:nvSpPr>
        <p:spPr>
          <a:xfrm>
            <a:off x="838200" y="1825625"/>
            <a:ext cx="6251917" cy="4351338"/>
          </a:xfrm>
        </p:spPr>
        <p:txBody>
          <a:bodyPr>
            <a:normAutofit/>
          </a:bodyPr>
          <a:lstStyle/>
          <a:p>
            <a:pPr algn="just"/>
            <a:r>
              <a:rPr lang="en-US" sz="2400" dirty="0"/>
              <a:t>Responsible for storing data on the </a:t>
            </a:r>
            <a:r>
              <a:rPr lang="en-US" sz="2400" dirty="0" smtClean="0"/>
              <a:t>cluster</a:t>
            </a:r>
            <a:endParaRPr lang="en-US" sz="2400" dirty="0"/>
          </a:p>
          <a:p>
            <a:pPr algn="just"/>
            <a:r>
              <a:rPr lang="en-US" sz="2400" dirty="0"/>
              <a:t>Data files are </a:t>
            </a:r>
            <a:r>
              <a:rPr lang="en-US" sz="2400" b="1" dirty="0"/>
              <a:t>split</a:t>
            </a:r>
            <a:r>
              <a:rPr lang="en-US" sz="2400" dirty="0"/>
              <a:t> into blocks and distributed across the nodes in the </a:t>
            </a:r>
            <a:r>
              <a:rPr lang="en-US" sz="2400" dirty="0" smtClean="0"/>
              <a:t>cluster</a:t>
            </a:r>
            <a:endParaRPr lang="en-US" sz="2400" dirty="0"/>
          </a:p>
          <a:p>
            <a:pPr algn="just"/>
            <a:r>
              <a:rPr lang="en-US" sz="2400" dirty="0"/>
              <a:t>Each block is </a:t>
            </a:r>
            <a:r>
              <a:rPr lang="en-US" sz="2400" b="1" dirty="0"/>
              <a:t>replicated </a:t>
            </a:r>
            <a:r>
              <a:rPr lang="en-US" sz="2400" dirty="0"/>
              <a:t>multiple </a:t>
            </a:r>
            <a:r>
              <a:rPr lang="en-US" sz="2400" dirty="0" smtClean="0"/>
              <a:t>times</a:t>
            </a:r>
          </a:p>
          <a:p>
            <a:pPr algn="just"/>
            <a:r>
              <a:rPr lang="en-US" sz="2400" dirty="0"/>
              <a:t>HDFS is a file system written in Java based on the Google’s </a:t>
            </a:r>
            <a:r>
              <a:rPr lang="en-US" sz="2400" dirty="0" smtClean="0"/>
              <a:t>File System (GFS)</a:t>
            </a:r>
            <a:endParaRPr lang="en-US" sz="2400" dirty="0"/>
          </a:p>
          <a:p>
            <a:pPr algn="just"/>
            <a:r>
              <a:rPr lang="en-US" sz="2400" dirty="0"/>
              <a:t>Provides </a:t>
            </a:r>
            <a:r>
              <a:rPr lang="en-US" sz="2400" b="1" dirty="0"/>
              <a:t>redundant</a:t>
            </a:r>
            <a:r>
              <a:rPr lang="en-US" sz="2400" dirty="0"/>
              <a:t> storage for massive amounts of data</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400" y="2152357"/>
            <a:ext cx="3835400" cy="3187700"/>
          </a:xfrm>
          <a:prstGeom prst="rect">
            <a:avLst/>
          </a:prstGeom>
        </p:spPr>
      </p:pic>
      <p:sp>
        <p:nvSpPr>
          <p:cNvPr id="5" name="Date Placeholder 4"/>
          <p:cNvSpPr>
            <a:spLocks noGrp="1"/>
          </p:cNvSpPr>
          <p:nvPr>
            <p:ph type="dt" sz="half" idx="10"/>
          </p:nvPr>
        </p:nvSpPr>
        <p:spPr/>
        <p:txBody>
          <a:bodyPr/>
          <a:lstStyle/>
          <a:p>
            <a:fld id="{83A3B0D1-F7BC-2444-9FB7-1E8C6ED582BB}"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1869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t>
            </a:r>
            <a:r>
              <a:rPr lang="mr-IN" dirty="0" smtClean="0"/>
              <a:t>–</a:t>
            </a:r>
            <a:r>
              <a:rPr lang="en-US" dirty="0" smtClean="0"/>
              <a:t> Master/Slave Architecture</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6507" y="1969477"/>
            <a:ext cx="7450015" cy="4213274"/>
          </a:xfrm>
          <a:prstGeom prst="rect">
            <a:avLst/>
          </a:prstGeom>
          <a:noFill/>
          <a:ln>
            <a:noFill/>
          </a:ln>
        </p:spPr>
      </p:pic>
      <p:sp>
        <p:nvSpPr>
          <p:cNvPr id="6" name="Rectangle 5"/>
          <p:cNvSpPr/>
          <p:nvPr/>
        </p:nvSpPr>
        <p:spPr>
          <a:xfrm>
            <a:off x="347003" y="1690688"/>
            <a:ext cx="6096000" cy="923330"/>
          </a:xfrm>
          <a:prstGeom prst="rect">
            <a:avLst/>
          </a:prstGeom>
        </p:spPr>
        <p:txBody>
          <a:bodyPr>
            <a:spAutoFit/>
          </a:bodyPr>
          <a:lstStyle/>
          <a:p>
            <a:pPr algn="just"/>
            <a:r>
              <a:rPr lang="en-US" b="1" dirty="0" err="1" smtClean="0">
                <a:solidFill>
                  <a:srgbClr val="000000"/>
                </a:solidFill>
                <a:latin typeface="Verdana" charset="0"/>
              </a:rPr>
              <a:t>NameNode</a:t>
            </a:r>
            <a:r>
              <a:rPr lang="en-US" dirty="0" smtClean="0">
                <a:solidFill>
                  <a:srgbClr val="000000"/>
                </a:solidFill>
                <a:latin typeface="Verdana" charset="0"/>
              </a:rPr>
              <a:t>: a </a:t>
            </a:r>
            <a:r>
              <a:rPr lang="en-US" dirty="0">
                <a:solidFill>
                  <a:srgbClr val="000000"/>
                </a:solidFill>
                <a:latin typeface="Verdana" charset="0"/>
              </a:rPr>
              <a:t>master server that manages the file system namespace and regulates access to files by clients. </a:t>
            </a:r>
            <a:endParaRPr lang="en-US" dirty="0" smtClean="0">
              <a:solidFill>
                <a:srgbClr val="000000"/>
              </a:solidFill>
              <a:latin typeface="Verdana" charset="0"/>
            </a:endParaRPr>
          </a:p>
        </p:txBody>
      </p:sp>
      <p:sp>
        <p:nvSpPr>
          <p:cNvPr id="7" name="Rectangle 6"/>
          <p:cNvSpPr/>
          <p:nvPr/>
        </p:nvSpPr>
        <p:spPr>
          <a:xfrm>
            <a:off x="156503" y="5538210"/>
            <a:ext cx="6096000" cy="923330"/>
          </a:xfrm>
          <a:prstGeom prst="rect">
            <a:avLst/>
          </a:prstGeom>
        </p:spPr>
        <p:txBody>
          <a:bodyPr>
            <a:spAutoFit/>
          </a:bodyPr>
          <a:lstStyle/>
          <a:p>
            <a:pPr algn="just"/>
            <a:r>
              <a:rPr lang="en-US" b="1" dirty="0" err="1">
                <a:solidFill>
                  <a:srgbClr val="000000"/>
                </a:solidFill>
                <a:latin typeface="Verdana" charset="0"/>
              </a:rPr>
              <a:t>DataNodes</a:t>
            </a:r>
            <a:r>
              <a:rPr lang="en-US" dirty="0">
                <a:solidFill>
                  <a:srgbClr val="000000"/>
                </a:solidFill>
                <a:latin typeface="Verdana" charset="0"/>
              </a:rPr>
              <a:t>: usually one per node in the cluster, which manage storage attached to the nodes that they run on. </a:t>
            </a:r>
          </a:p>
        </p:txBody>
      </p:sp>
      <p:sp>
        <p:nvSpPr>
          <p:cNvPr id="3" name="Date Placeholder 2"/>
          <p:cNvSpPr>
            <a:spLocks noGrp="1"/>
          </p:cNvSpPr>
          <p:nvPr>
            <p:ph type="dt" sz="half" idx="10"/>
          </p:nvPr>
        </p:nvSpPr>
        <p:spPr/>
        <p:txBody>
          <a:bodyPr/>
          <a:lstStyle/>
          <a:p>
            <a:fld id="{580395F7-3E87-BC41-8079-B7D29D809855}"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895589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4746" y="3668151"/>
            <a:ext cx="3731155" cy="1297744"/>
          </a:xfrm>
        </p:spPr>
        <p:txBody>
          <a:bodyPr>
            <a:noAutofit/>
          </a:bodyPr>
          <a:lstStyle/>
          <a:p>
            <a:pPr algn="just"/>
            <a:r>
              <a:rPr lang="en-US" sz="1800" dirty="0" smtClean="0"/>
              <a:t>Blocks are split across many machines at load time.</a:t>
            </a:r>
          </a:p>
          <a:p>
            <a:pPr algn="just"/>
            <a:r>
              <a:rPr lang="en-US" sz="1800" dirty="0" smtClean="0"/>
              <a:t>Different </a:t>
            </a:r>
            <a:r>
              <a:rPr lang="en-US" sz="1800" dirty="0"/>
              <a:t>blocks from the same file will be stored on different </a:t>
            </a:r>
            <a:r>
              <a:rPr lang="en-US" sz="1800" dirty="0" smtClean="0"/>
              <a:t>machines</a:t>
            </a:r>
            <a:endParaRPr lang="en-US" sz="1800" dirty="0"/>
          </a:p>
        </p:txBody>
      </p:sp>
      <p:sp>
        <p:nvSpPr>
          <p:cNvPr id="3" name="Title 2"/>
          <p:cNvSpPr>
            <a:spLocks noGrp="1"/>
          </p:cNvSpPr>
          <p:nvPr>
            <p:ph type="title"/>
          </p:nvPr>
        </p:nvSpPr>
        <p:spPr/>
        <p:txBody>
          <a:bodyPr/>
          <a:lstStyle/>
          <a:p>
            <a:r>
              <a:rPr lang="en-US" dirty="0"/>
              <a:t>How are Files Stored</a:t>
            </a: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6507" y="1944077"/>
            <a:ext cx="7450015" cy="4213274"/>
          </a:xfrm>
          <a:prstGeom prst="rect">
            <a:avLst/>
          </a:prstGeom>
          <a:noFill/>
          <a:ln>
            <a:noFill/>
          </a:ln>
        </p:spPr>
      </p:pic>
      <p:sp>
        <p:nvSpPr>
          <p:cNvPr id="5" name="Rectangle 4"/>
          <p:cNvSpPr/>
          <p:nvPr/>
        </p:nvSpPr>
        <p:spPr>
          <a:xfrm>
            <a:off x="5163412" y="5972685"/>
            <a:ext cx="4538037" cy="369332"/>
          </a:xfrm>
          <a:prstGeom prst="rect">
            <a:avLst/>
          </a:prstGeom>
        </p:spPr>
        <p:txBody>
          <a:bodyPr wrap="none">
            <a:spAutoFit/>
          </a:bodyPr>
          <a:lstStyle/>
          <a:p>
            <a:r>
              <a:rPr lang="en-US" dirty="0"/>
              <a:t>Blocks are replicated across multiple machines</a:t>
            </a:r>
          </a:p>
        </p:txBody>
      </p:sp>
      <p:sp>
        <p:nvSpPr>
          <p:cNvPr id="6" name="Rectangle 5"/>
          <p:cNvSpPr/>
          <p:nvPr/>
        </p:nvSpPr>
        <p:spPr>
          <a:xfrm>
            <a:off x="5163412" y="1600145"/>
            <a:ext cx="6096000" cy="646331"/>
          </a:xfrm>
          <a:prstGeom prst="rect">
            <a:avLst/>
          </a:prstGeom>
        </p:spPr>
        <p:txBody>
          <a:bodyPr>
            <a:spAutoFit/>
          </a:bodyPr>
          <a:lstStyle/>
          <a:p>
            <a:r>
              <a:rPr lang="en-US" dirty="0"/>
              <a:t>The </a:t>
            </a:r>
            <a:r>
              <a:rPr lang="en-US" dirty="0" err="1"/>
              <a:t>NameNode</a:t>
            </a:r>
            <a:r>
              <a:rPr lang="en-US" dirty="0"/>
              <a:t> keeps track of which blocks make up a file and where they are stored</a:t>
            </a:r>
          </a:p>
        </p:txBody>
      </p:sp>
      <p:sp>
        <p:nvSpPr>
          <p:cNvPr id="7" name="Rectangle 6"/>
          <p:cNvSpPr/>
          <p:nvPr/>
        </p:nvSpPr>
        <p:spPr>
          <a:xfrm>
            <a:off x="900807" y="2051954"/>
            <a:ext cx="2517642" cy="377654"/>
          </a:xfrm>
          <a:prstGeom prst="rect">
            <a:avLst/>
          </a:prstGeom>
        </p:spPr>
        <p:txBody>
          <a:bodyPr wrap="square">
            <a:spAutoFit/>
          </a:bodyPr>
          <a:lstStyle/>
          <a:p>
            <a:r>
              <a:rPr lang="en-US" dirty="0"/>
              <a:t>Files are split into blocks</a:t>
            </a:r>
          </a:p>
        </p:txBody>
      </p:sp>
      <p:sp>
        <p:nvSpPr>
          <p:cNvPr id="8" name="Date Placeholder 7"/>
          <p:cNvSpPr>
            <a:spLocks noGrp="1"/>
          </p:cNvSpPr>
          <p:nvPr>
            <p:ph type="dt" sz="half" idx="10"/>
          </p:nvPr>
        </p:nvSpPr>
        <p:spPr/>
        <p:txBody>
          <a:bodyPr/>
          <a:lstStyle/>
          <a:p>
            <a:fld id="{F9338401-524E-B94E-BF97-E5B29BCA5CF4}" type="datetime1">
              <a:rPr lang="en-IN" smtClean="0"/>
              <a:t>18/04/21</a:t>
            </a:fld>
            <a:endParaRPr lang="en-US"/>
          </a:p>
        </p:txBody>
      </p:sp>
      <p:sp>
        <p:nvSpPr>
          <p:cNvPr id="9" name="Footer Placeholder 8"/>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01200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Size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632" y="2255044"/>
            <a:ext cx="7226300" cy="1663700"/>
          </a:xfrm>
        </p:spPr>
      </p:pic>
      <p:sp>
        <p:nvSpPr>
          <p:cNvPr id="5" name="Rectangle 4"/>
          <p:cNvSpPr/>
          <p:nvPr/>
        </p:nvSpPr>
        <p:spPr>
          <a:xfrm>
            <a:off x="1688124" y="4483101"/>
            <a:ext cx="8454682" cy="1200329"/>
          </a:xfrm>
          <a:prstGeom prst="rect">
            <a:avLst/>
          </a:prstGeom>
        </p:spPr>
        <p:txBody>
          <a:bodyPr wrap="square">
            <a:spAutoFit/>
          </a:bodyPr>
          <a:lstStyle/>
          <a:p>
            <a:r>
              <a:rPr lang="en-US" dirty="0">
                <a:solidFill>
                  <a:srgbClr val="000000"/>
                </a:solidFill>
                <a:latin typeface="Verdana" charset="0"/>
              </a:rPr>
              <a:t>HDFS is designed to reliably store very large files across machines in a large cluster. It stores each file as a sequence of blocks; all blocks in a file except the last block are the same size. </a:t>
            </a:r>
            <a:r>
              <a:rPr lang="en-US" dirty="0" smtClean="0">
                <a:solidFill>
                  <a:srgbClr val="000000"/>
                </a:solidFill>
                <a:latin typeface="Verdana" charset="0"/>
              </a:rPr>
              <a:t>Default block size is 64 MB to 128 MB</a:t>
            </a:r>
            <a:endParaRPr lang="en-US" dirty="0"/>
          </a:p>
        </p:txBody>
      </p:sp>
      <p:sp>
        <p:nvSpPr>
          <p:cNvPr id="3" name="Date Placeholder 2"/>
          <p:cNvSpPr>
            <a:spLocks noGrp="1"/>
          </p:cNvSpPr>
          <p:nvPr>
            <p:ph type="dt" sz="half" idx="10"/>
          </p:nvPr>
        </p:nvSpPr>
        <p:spPr/>
        <p:txBody>
          <a:bodyPr/>
          <a:lstStyle/>
          <a:p>
            <a:fld id="{D5B92627-ACB9-CF4D-AEFC-27F2C113A4FC}"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635251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Replication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328" y="1811557"/>
            <a:ext cx="7365672" cy="4351338"/>
          </a:xfrm>
        </p:spPr>
      </p:pic>
      <p:sp>
        <p:nvSpPr>
          <p:cNvPr id="5" name="Rectangle 4"/>
          <p:cNvSpPr/>
          <p:nvPr/>
        </p:nvSpPr>
        <p:spPr>
          <a:xfrm>
            <a:off x="332936" y="2121045"/>
            <a:ext cx="4493392" cy="3416320"/>
          </a:xfrm>
          <a:prstGeom prst="rect">
            <a:avLst/>
          </a:prstGeom>
        </p:spPr>
        <p:txBody>
          <a:bodyPr wrap="square">
            <a:spAutoFit/>
          </a:bodyPr>
          <a:lstStyle/>
          <a:p>
            <a:pPr marL="285750" indent="-285750" algn="just">
              <a:buFont typeface="Arial" charset="0"/>
              <a:buChar char="•"/>
            </a:pPr>
            <a:r>
              <a:rPr lang="en-US" dirty="0" smtClean="0">
                <a:solidFill>
                  <a:srgbClr val="000000"/>
                </a:solidFill>
                <a:latin typeface="Verdana" charset="0"/>
              </a:rPr>
              <a:t>The </a:t>
            </a:r>
            <a:r>
              <a:rPr lang="en-US" dirty="0">
                <a:solidFill>
                  <a:srgbClr val="000000"/>
                </a:solidFill>
                <a:latin typeface="Verdana" charset="0"/>
              </a:rPr>
              <a:t>blocks of a file are replicated for fault tolerance. </a:t>
            </a:r>
            <a:endParaRPr lang="en-US" dirty="0" smtClean="0">
              <a:solidFill>
                <a:srgbClr val="000000"/>
              </a:solidFill>
              <a:latin typeface="Verdana" charset="0"/>
            </a:endParaRPr>
          </a:p>
          <a:p>
            <a:pPr marL="285750" indent="-285750" algn="just">
              <a:buFont typeface="Arial" charset="0"/>
              <a:buChar char="•"/>
            </a:pPr>
            <a:r>
              <a:rPr lang="en-US" dirty="0" smtClean="0">
                <a:solidFill>
                  <a:srgbClr val="000000"/>
                </a:solidFill>
                <a:latin typeface="Verdana" charset="0"/>
              </a:rPr>
              <a:t>The </a:t>
            </a:r>
            <a:r>
              <a:rPr lang="en-US" dirty="0">
                <a:solidFill>
                  <a:srgbClr val="000000"/>
                </a:solidFill>
                <a:latin typeface="Verdana" charset="0"/>
              </a:rPr>
              <a:t>block size and replication factor are configurable per file. </a:t>
            </a:r>
            <a:endParaRPr lang="en-US" dirty="0" smtClean="0">
              <a:solidFill>
                <a:srgbClr val="000000"/>
              </a:solidFill>
              <a:latin typeface="Verdana" charset="0"/>
            </a:endParaRPr>
          </a:p>
          <a:p>
            <a:pPr marL="285750" indent="-285750" algn="just">
              <a:buFont typeface="Arial" charset="0"/>
              <a:buChar char="•"/>
            </a:pPr>
            <a:r>
              <a:rPr lang="en-US" dirty="0" smtClean="0">
                <a:solidFill>
                  <a:srgbClr val="000000"/>
                </a:solidFill>
                <a:latin typeface="Verdana" charset="0"/>
              </a:rPr>
              <a:t>An </a:t>
            </a:r>
            <a:r>
              <a:rPr lang="en-US" dirty="0">
                <a:solidFill>
                  <a:srgbClr val="000000"/>
                </a:solidFill>
                <a:latin typeface="Verdana" charset="0"/>
              </a:rPr>
              <a:t>application can specify the number of replicas of a file</a:t>
            </a:r>
            <a:r>
              <a:rPr lang="en-US" dirty="0" smtClean="0">
                <a:solidFill>
                  <a:srgbClr val="000000"/>
                </a:solidFill>
                <a:latin typeface="Verdana" charset="0"/>
              </a:rPr>
              <a:t>.</a:t>
            </a:r>
          </a:p>
          <a:p>
            <a:pPr marL="285750" indent="-285750" algn="just">
              <a:buFont typeface="Arial" charset="0"/>
              <a:buChar char="•"/>
            </a:pPr>
            <a:r>
              <a:rPr lang="en-US" dirty="0" smtClean="0">
                <a:solidFill>
                  <a:srgbClr val="000000"/>
                </a:solidFill>
                <a:latin typeface="Verdana" charset="0"/>
              </a:rPr>
              <a:t>The </a:t>
            </a:r>
            <a:r>
              <a:rPr lang="en-US" dirty="0">
                <a:solidFill>
                  <a:srgbClr val="000000"/>
                </a:solidFill>
                <a:latin typeface="Verdana" charset="0"/>
              </a:rPr>
              <a:t>replication factor can be specified at file creation time and can be changed later. </a:t>
            </a:r>
            <a:endParaRPr lang="en-US" dirty="0" smtClean="0">
              <a:solidFill>
                <a:srgbClr val="000000"/>
              </a:solidFill>
              <a:latin typeface="Verdana" charset="0"/>
            </a:endParaRPr>
          </a:p>
          <a:p>
            <a:pPr marL="285750" indent="-285750" algn="just">
              <a:buFont typeface="Arial" charset="0"/>
              <a:buChar char="•"/>
            </a:pPr>
            <a:r>
              <a:rPr lang="en-US" dirty="0" smtClean="0">
                <a:solidFill>
                  <a:srgbClr val="000000"/>
                </a:solidFill>
                <a:latin typeface="Verdana" charset="0"/>
              </a:rPr>
              <a:t>Files </a:t>
            </a:r>
            <a:r>
              <a:rPr lang="en-US" dirty="0">
                <a:solidFill>
                  <a:srgbClr val="000000"/>
                </a:solidFill>
                <a:latin typeface="Verdana" charset="0"/>
              </a:rPr>
              <a:t>in HDFS are write-once and have strictly one writer at any time</a:t>
            </a:r>
            <a:endParaRPr lang="en-US" dirty="0"/>
          </a:p>
        </p:txBody>
      </p:sp>
      <p:sp>
        <p:nvSpPr>
          <p:cNvPr id="3" name="Date Placeholder 2"/>
          <p:cNvSpPr>
            <a:spLocks noGrp="1"/>
          </p:cNvSpPr>
          <p:nvPr>
            <p:ph type="dt" sz="half" idx="10"/>
          </p:nvPr>
        </p:nvSpPr>
        <p:spPr/>
        <p:txBody>
          <a:bodyPr/>
          <a:lstStyle/>
          <a:p>
            <a:fld id="{2013E3E4-8051-EB4A-BDCC-525CC8418D47}"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502957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7453" y="1825625"/>
            <a:ext cx="3579054" cy="2957390"/>
          </a:xfrm>
        </p:spPr>
        <p:txBody>
          <a:bodyPr>
            <a:normAutofit fontScale="70000" lnSpcReduction="20000"/>
          </a:bodyPr>
          <a:lstStyle/>
          <a:p>
            <a:endParaRPr lang="en-US" dirty="0"/>
          </a:p>
          <a:p>
            <a:pPr algn="just"/>
            <a:endParaRPr lang="en-US" dirty="0"/>
          </a:p>
          <a:p>
            <a:pPr algn="just"/>
            <a:r>
              <a:rPr lang="en-US" dirty="0"/>
              <a:t>Communicates with the NameNode to determine which blocks make up a file and on which data nodes those blocks are stored</a:t>
            </a:r>
          </a:p>
          <a:p>
            <a:pPr algn="just"/>
            <a:endParaRPr lang="en-US" dirty="0"/>
          </a:p>
          <a:p>
            <a:pPr algn="just"/>
            <a:r>
              <a:rPr lang="en-US" dirty="0"/>
              <a:t>Then communicated directly with the data nodes to read the data</a:t>
            </a:r>
          </a:p>
        </p:txBody>
      </p:sp>
      <p:sp>
        <p:nvSpPr>
          <p:cNvPr id="3" name="Title 2"/>
          <p:cNvSpPr>
            <a:spLocks noGrp="1"/>
          </p:cNvSpPr>
          <p:nvPr>
            <p:ph type="title"/>
          </p:nvPr>
        </p:nvSpPr>
        <p:spPr/>
        <p:txBody>
          <a:bodyPr>
            <a:normAutofit/>
          </a:bodyPr>
          <a:lstStyle/>
          <a:p>
            <a:r>
              <a:rPr lang="en-US" sz="3600" dirty="0"/>
              <a:t>Data Retrieval- When a client wants to retrieve data</a:t>
            </a:r>
            <a:br>
              <a:rPr lang="en-US" sz="3600" dirty="0"/>
            </a:br>
            <a:endParaRPr lang="en-US" sz="36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6507" y="1969477"/>
            <a:ext cx="7450015" cy="4213274"/>
          </a:xfrm>
          <a:prstGeom prst="rect">
            <a:avLst/>
          </a:prstGeom>
          <a:noFill/>
          <a:ln>
            <a:noFill/>
          </a:ln>
        </p:spPr>
      </p:pic>
      <p:sp>
        <p:nvSpPr>
          <p:cNvPr id="5" name="Date Placeholder 4"/>
          <p:cNvSpPr>
            <a:spLocks noGrp="1"/>
          </p:cNvSpPr>
          <p:nvPr>
            <p:ph type="dt" sz="half" idx="10"/>
          </p:nvPr>
        </p:nvSpPr>
        <p:spPr/>
        <p:txBody>
          <a:bodyPr/>
          <a:lstStyle/>
          <a:p>
            <a:fld id="{329FBFC8-FD3F-204B-9133-0D07B0DE3FD6}"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845494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1962" y="1690688"/>
            <a:ext cx="5721838" cy="4351338"/>
          </a:xfrm>
        </p:spPr>
      </p:pic>
      <p:sp>
        <p:nvSpPr>
          <p:cNvPr id="5" name="Rectangle 4"/>
          <p:cNvSpPr/>
          <p:nvPr/>
        </p:nvSpPr>
        <p:spPr>
          <a:xfrm>
            <a:off x="487680" y="2003196"/>
            <a:ext cx="4970585" cy="2862322"/>
          </a:xfrm>
          <a:prstGeom prst="rect">
            <a:avLst/>
          </a:prstGeom>
        </p:spPr>
        <p:txBody>
          <a:bodyPr wrap="square">
            <a:spAutoFit/>
          </a:bodyPr>
          <a:lstStyle/>
          <a:p>
            <a:pPr algn="just"/>
            <a:r>
              <a:rPr lang="en-US" dirty="0" smtClean="0">
                <a:solidFill>
                  <a:srgbClr val="000000"/>
                </a:solidFill>
                <a:latin typeface="Verdana" charset="0"/>
              </a:rPr>
              <a:t>The </a:t>
            </a:r>
            <a:r>
              <a:rPr lang="en-US" dirty="0">
                <a:solidFill>
                  <a:srgbClr val="000000"/>
                </a:solidFill>
                <a:latin typeface="Verdana" charset="0"/>
              </a:rPr>
              <a:t>fundamental idea of YARN is to split up the functionalities of resource management and job scheduling/monitoring into separate daemons. </a:t>
            </a:r>
            <a:endParaRPr lang="en-US" dirty="0" smtClean="0">
              <a:solidFill>
                <a:srgbClr val="000000"/>
              </a:solidFill>
              <a:latin typeface="Verdana" charset="0"/>
            </a:endParaRPr>
          </a:p>
          <a:p>
            <a:pPr marL="285750" indent="-285750" algn="just">
              <a:buFontTx/>
              <a:buChar char="-"/>
            </a:pPr>
            <a:r>
              <a:rPr lang="en-US" dirty="0" smtClean="0">
                <a:solidFill>
                  <a:srgbClr val="000000"/>
                </a:solidFill>
                <a:latin typeface="Verdana" charset="0"/>
              </a:rPr>
              <a:t>Global </a:t>
            </a:r>
            <a:r>
              <a:rPr lang="en-US" dirty="0" err="1">
                <a:solidFill>
                  <a:srgbClr val="000000"/>
                </a:solidFill>
                <a:latin typeface="Verdana" charset="0"/>
              </a:rPr>
              <a:t>ResourceManager</a:t>
            </a:r>
            <a:r>
              <a:rPr lang="en-US" dirty="0">
                <a:solidFill>
                  <a:srgbClr val="000000"/>
                </a:solidFill>
                <a:latin typeface="Verdana" charset="0"/>
              </a:rPr>
              <a:t> (</a:t>
            </a:r>
            <a:r>
              <a:rPr lang="en-US" i="1" dirty="0">
                <a:solidFill>
                  <a:srgbClr val="000000"/>
                </a:solidFill>
                <a:latin typeface="Verdana" charset="0"/>
              </a:rPr>
              <a:t>RM</a:t>
            </a:r>
            <a:r>
              <a:rPr lang="en-US" dirty="0">
                <a:solidFill>
                  <a:srgbClr val="000000"/>
                </a:solidFill>
                <a:latin typeface="Verdana" charset="0"/>
              </a:rPr>
              <a:t>) and </a:t>
            </a:r>
            <a:endParaRPr lang="en-US" dirty="0" smtClean="0">
              <a:solidFill>
                <a:srgbClr val="000000"/>
              </a:solidFill>
              <a:latin typeface="Verdana" charset="0"/>
            </a:endParaRPr>
          </a:p>
          <a:p>
            <a:pPr marL="285750" indent="-285750" algn="just">
              <a:buFontTx/>
              <a:buChar char="-"/>
            </a:pPr>
            <a:r>
              <a:rPr lang="en-US" dirty="0" smtClean="0">
                <a:solidFill>
                  <a:srgbClr val="000000"/>
                </a:solidFill>
                <a:latin typeface="Verdana" charset="0"/>
              </a:rPr>
              <a:t>Per-application an  </a:t>
            </a:r>
            <a:r>
              <a:rPr lang="en-US" dirty="0" err="1">
                <a:solidFill>
                  <a:srgbClr val="000000"/>
                </a:solidFill>
                <a:latin typeface="Verdana" charset="0"/>
              </a:rPr>
              <a:t>ApplicationMaster</a:t>
            </a:r>
            <a:r>
              <a:rPr lang="en-US" dirty="0">
                <a:solidFill>
                  <a:srgbClr val="000000"/>
                </a:solidFill>
                <a:latin typeface="Verdana" charset="0"/>
              </a:rPr>
              <a:t> (</a:t>
            </a:r>
            <a:r>
              <a:rPr lang="en-US" i="1" dirty="0">
                <a:solidFill>
                  <a:srgbClr val="000000"/>
                </a:solidFill>
                <a:latin typeface="Verdana" charset="0"/>
              </a:rPr>
              <a:t>AM</a:t>
            </a:r>
            <a:r>
              <a:rPr lang="en-US" dirty="0">
                <a:solidFill>
                  <a:srgbClr val="000000"/>
                </a:solidFill>
                <a:latin typeface="Verdana" charset="0"/>
              </a:rPr>
              <a:t>). </a:t>
            </a:r>
            <a:endParaRPr lang="en-US" dirty="0" smtClean="0">
              <a:solidFill>
                <a:srgbClr val="000000"/>
              </a:solidFill>
              <a:latin typeface="Verdana" charset="0"/>
            </a:endParaRPr>
          </a:p>
          <a:p>
            <a:pPr marL="285750" indent="-285750" algn="just">
              <a:buFontTx/>
              <a:buChar char="-"/>
            </a:pPr>
            <a:r>
              <a:rPr lang="en-US" dirty="0" smtClean="0">
                <a:solidFill>
                  <a:srgbClr val="000000"/>
                </a:solidFill>
                <a:latin typeface="Verdana" charset="0"/>
              </a:rPr>
              <a:t>An </a:t>
            </a:r>
            <a:r>
              <a:rPr lang="en-US" dirty="0">
                <a:solidFill>
                  <a:srgbClr val="000000"/>
                </a:solidFill>
                <a:latin typeface="Verdana" charset="0"/>
              </a:rPr>
              <a:t>application is either a single job or a DAG of jobs.</a:t>
            </a:r>
            <a:endParaRPr lang="en-US" dirty="0"/>
          </a:p>
        </p:txBody>
      </p:sp>
      <p:sp>
        <p:nvSpPr>
          <p:cNvPr id="3" name="Date Placeholder 2"/>
          <p:cNvSpPr>
            <a:spLocks noGrp="1"/>
          </p:cNvSpPr>
          <p:nvPr>
            <p:ph type="dt" sz="half" idx="10"/>
          </p:nvPr>
        </p:nvSpPr>
        <p:spPr/>
        <p:txBody>
          <a:bodyPr/>
          <a:lstStyle/>
          <a:p>
            <a:fld id="{9142194B-6D64-6F46-AF7B-6E4D75D11A3A}"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857602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9618" y="1529174"/>
            <a:ext cx="5721838" cy="4351338"/>
          </a:xfrm>
        </p:spPr>
      </p:pic>
      <p:sp>
        <p:nvSpPr>
          <p:cNvPr id="5" name="Rectangle 4"/>
          <p:cNvSpPr/>
          <p:nvPr/>
        </p:nvSpPr>
        <p:spPr>
          <a:xfrm>
            <a:off x="459545" y="1622914"/>
            <a:ext cx="4970585" cy="923330"/>
          </a:xfrm>
          <a:prstGeom prst="rect">
            <a:avLst/>
          </a:prstGeom>
        </p:spPr>
        <p:txBody>
          <a:bodyPr wrap="square">
            <a:spAutoFit/>
          </a:bodyPr>
          <a:lstStyle/>
          <a:p>
            <a:pPr algn="just"/>
            <a:r>
              <a:rPr lang="en-US" dirty="0" smtClean="0"/>
              <a:t>The </a:t>
            </a:r>
            <a:r>
              <a:rPr lang="en-US" dirty="0" err="1"/>
              <a:t>ResourceManager</a:t>
            </a:r>
            <a:r>
              <a:rPr lang="en-US" dirty="0"/>
              <a:t> is the ultimate authority that arbitrates resources among all the applications in the system. </a:t>
            </a:r>
            <a:endParaRPr lang="en-US" dirty="0" smtClean="0"/>
          </a:p>
        </p:txBody>
      </p:sp>
      <p:sp>
        <p:nvSpPr>
          <p:cNvPr id="3" name="Rectangle 2"/>
          <p:cNvSpPr/>
          <p:nvPr/>
        </p:nvSpPr>
        <p:spPr>
          <a:xfrm>
            <a:off x="7765366" y="1471432"/>
            <a:ext cx="3967089" cy="1754326"/>
          </a:xfrm>
          <a:prstGeom prst="rect">
            <a:avLst/>
          </a:prstGeom>
        </p:spPr>
        <p:txBody>
          <a:bodyPr wrap="square">
            <a:spAutoFit/>
          </a:bodyPr>
          <a:lstStyle/>
          <a:p>
            <a:pPr algn="just"/>
            <a:r>
              <a:rPr lang="en-US" dirty="0"/>
              <a:t>The </a:t>
            </a:r>
            <a:r>
              <a:rPr lang="en-US" dirty="0" err="1"/>
              <a:t>NodeManager</a:t>
            </a:r>
            <a:r>
              <a:rPr lang="en-US" dirty="0"/>
              <a:t> is the per-machine framework agent who is responsible for containers, monitoring their resource usage (</a:t>
            </a:r>
            <a:r>
              <a:rPr lang="en-US" dirty="0" err="1"/>
              <a:t>cpu</a:t>
            </a:r>
            <a:r>
              <a:rPr lang="en-US" dirty="0"/>
              <a:t>, memory, disk, network) and reporting the same to the </a:t>
            </a:r>
            <a:r>
              <a:rPr lang="en-US" dirty="0" err="1"/>
              <a:t>ResourceManager</a:t>
            </a:r>
            <a:r>
              <a:rPr lang="en-US" dirty="0"/>
              <a:t>/Scheduler.</a:t>
            </a:r>
          </a:p>
        </p:txBody>
      </p:sp>
      <p:sp>
        <p:nvSpPr>
          <p:cNvPr id="6" name="Rectangle 5"/>
          <p:cNvSpPr/>
          <p:nvPr/>
        </p:nvSpPr>
        <p:spPr>
          <a:xfrm>
            <a:off x="7765366" y="4126186"/>
            <a:ext cx="4059504" cy="1754326"/>
          </a:xfrm>
          <a:prstGeom prst="rect">
            <a:avLst/>
          </a:prstGeom>
        </p:spPr>
        <p:txBody>
          <a:bodyPr wrap="square">
            <a:spAutoFit/>
          </a:bodyPr>
          <a:lstStyle/>
          <a:p>
            <a:pPr algn="just"/>
            <a:r>
              <a:rPr lang="en-US" dirty="0"/>
              <a:t>The per-application </a:t>
            </a:r>
            <a:r>
              <a:rPr lang="en-US" dirty="0" err="1"/>
              <a:t>ApplicationMaster</a:t>
            </a:r>
            <a:r>
              <a:rPr lang="en-US" dirty="0"/>
              <a:t> is, in effect, a framework specific library and is tasked with negotiating resources from the </a:t>
            </a:r>
            <a:r>
              <a:rPr lang="en-US" dirty="0" err="1"/>
              <a:t>ResourceManager</a:t>
            </a:r>
            <a:r>
              <a:rPr lang="en-US" dirty="0"/>
              <a:t> and working with the </a:t>
            </a:r>
            <a:r>
              <a:rPr lang="en-US" dirty="0" err="1"/>
              <a:t>NodeManager</a:t>
            </a:r>
            <a:r>
              <a:rPr lang="en-US" dirty="0"/>
              <a:t>(s) to execute and monitor the tasks.</a:t>
            </a:r>
          </a:p>
        </p:txBody>
      </p:sp>
      <p:sp>
        <p:nvSpPr>
          <p:cNvPr id="7" name="Date Placeholder 6"/>
          <p:cNvSpPr>
            <a:spLocks noGrp="1"/>
          </p:cNvSpPr>
          <p:nvPr>
            <p:ph type="dt" sz="half" idx="10"/>
          </p:nvPr>
        </p:nvSpPr>
        <p:spPr/>
        <p:txBody>
          <a:bodyPr/>
          <a:lstStyle/>
          <a:p>
            <a:fld id="{FADBE91C-86EC-FD4D-AA93-FDD3793DD6B6}" type="datetime1">
              <a:rPr lang="en-IN" smtClean="0"/>
              <a:t>18/04/21</a:t>
            </a:fld>
            <a:endParaRPr lang="en-US"/>
          </a:p>
        </p:txBody>
      </p:sp>
      <p:sp>
        <p:nvSpPr>
          <p:cNvPr id="8" name="Footer Placeholder 7"/>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66490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of Data Science Applications</a:t>
            </a:r>
            <a:endParaRPr lang="en-US" dirty="0"/>
          </a:p>
        </p:txBody>
      </p:sp>
      <p:sp>
        <p:nvSpPr>
          <p:cNvPr id="3" name="Content Placeholder 2"/>
          <p:cNvSpPr>
            <a:spLocks noGrp="1"/>
          </p:cNvSpPr>
          <p:nvPr>
            <p:ph idx="1"/>
          </p:nvPr>
        </p:nvSpPr>
        <p:spPr/>
        <p:txBody>
          <a:bodyPr/>
          <a:lstStyle/>
          <a:p>
            <a:pPr algn="just"/>
            <a:r>
              <a:rPr lang="en-US" b="1" dirty="0" smtClean="0"/>
              <a:t>Example Applications: </a:t>
            </a:r>
            <a:r>
              <a:rPr lang="en-US" dirty="0" smtClean="0"/>
              <a:t>Recommendations, Recognition, Targeted Advertising, Monitoring etc.</a:t>
            </a:r>
            <a:endParaRPr lang="en-US" b="1" dirty="0" smtClean="0"/>
          </a:p>
          <a:p>
            <a:pPr algn="just"/>
            <a:r>
              <a:rPr lang="en-US" b="1" dirty="0"/>
              <a:t>Big </a:t>
            </a:r>
            <a:r>
              <a:rPr lang="en-US" b="1" dirty="0" smtClean="0"/>
              <a:t>Data: </a:t>
            </a:r>
            <a:r>
              <a:rPr lang="en-US" dirty="0" smtClean="0"/>
              <a:t>volume, velocity, variety, veracity</a:t>
            </a:r>
            <a:endParaRPr lang="en-US" b="1" dirty="0" smtClean="0"/>
          </a:p>
          <a:p>
            <a:pPr algn="just"/>
            <a:r>
              <a:rPr lang="en-US" b="1" dirty="0" smtClean="0"/>
              <a:t>Storage and Computation</a:t>
            </a:r>
          </a:p>
          <a:p>
            <a:pPr algn="just"/>
            <a:r>
              <a:rPr lang="en-US" b="1" dirty="0" smtClean="0"/>
              <a:t>Platforms </a:t>
            </a:r>
            <a:r>
              <a:rPr lang="en-US" dirty="0" smtClean="0"/>
              <a:t>for Processing, Programming, Visualization, Libraries</a:t>
            </a:r>
          </a:p>
          <a:p>
            <a:pPr algn="just"/>
            <a:endParaRPr lang="en-US" b="1" dirty="0" smtClean="0"/>
          </a:p>
          <a:p>
            <a:pPr marL="0" indent="0" algn="just">
              <a:buNone/>
            </a:pPr>
            <a:r>
              <a:rPr lang="en-US" b="1" dirty="0" smtClean="0"/>
              <a:t>Hadoop</a:t>
            </a:r>
            <a:r>
              <a:rPr lang="en-US" dirty="0"/>
              <a:t> is an open-source software framework that provides for processing of large </a:t>
            </a:r>
            <a:r>
              <a:rPr lang="en-US" b="1" dirty="0"/>
              <a:t>data</a:t>
            </a:r>
            <a:r>
              <a:rPr lang="en-US" dirty="0"/>
              <a:t> sets across clusters of computers using </a:t>
            </a:r>
            <a:r>
              <a:rPr lang="en-US" dirty="0" smtClean="0"/>
              <a:t>simple </a:t>
            </a:r>
            <a:r>
              <a:rPr lang="en-US" dirty="0"/>
              <a:t>programming models. </a:t>
            </a:r>
          </a:p>
        </p:txBody>
      </p:sp>
      <p:sp>
        <p:nvSpPr>
          <p:cNvPr id="4" name="Date Placeholder 3"/>
          <p:cNvSpPr>
            <a:spLocks noGrp="1"/>
          </p:cNvSpPr>
          <p:nvPr>
            <p:ph type="dt" sz="half" idx="10"/>
          </p:nvPr>
        </p:nvSpPr>
        <p:spPr/>
        <p:txBody>
          <a:bodyPr/>
          <a:lstStyle/>
          <a:p>
            <a:fld id="{2358A731-5119-4640-AD80-EAEEA5C539DF}"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68040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8264" y="1500178"/>
            <a:ext cx="5721838" cy="4351338"/>
          </a:xfrm>
        </p:spPr>
      </p:pic>
      <p:sp>
        <p:nvSpPr>
          <p:cNvPr id="3" name="Rectangle 2"/>
          <p:cNvSpPr/>
          <p:nvPr/>
        </p:nvSpPr>
        <p:spPr>
          <a:xfrm>
            <a:off x="487679" y="1881198"/>
            <a:ext cx="4970585" cy="3970318"/>
          </a:xfrm>
          <a:prstGeom prst="rect">
            <a:avLst/>
          </a:prstGeom>
        </p:spPr>
        <p:txBody>
          <a:bodyPr wrap="square">
            <a:spAutoFit/>
          </a:bodyPr>
          <a:lstStyle/>
          <a:p>
            <a:pPr algn="just" fontAlgn="base">
              <a:buFont typeface="+mj-lt"/>
              <a:buAutoNum type="arabicPeriod"/>
            </a:pPr>
            <a:r>
              <a:rPr lang="en-US" dirty="0"/>
              <a:t>Client submits an application</a:t>
            </a:r>
          </a:p>
          <a:p>
            <a:pPr algn="just" fontAlgn="base">
              <a:buFont typeface="+mj-lt"/>
              <a:buAutoNum type="arabicPeriod"/>
            </a:pPr>
            <a:r>
              <a:rPr lang="en-US" dirty="0"/>
              <a:t>The Resource Manager allocates a container to start the Application Manager</a:t>
            </a:r>
          </a:p>
          <a:p>
            <a:pPr algn="just" fontAlgn="base">
              <a:buFont typeface="+mj-lt"/>
              <a:buAutoNum type="arabicPeriod"/>
            </a:pPr>
            <a:r>
              <a:rPr lang="en-US" dirty="0"/>
              <a:t>The Application Manager registers itself with the Resource Manager</a:t>
            </a:r>
          </a:p>
          <a:p>
            <a:pPr algn="just" fontAlgn="base">
              <a:buFont typeface="+mj-lt"/>
              <a:buAutoNum type="arabicPeriod"/>
            </a:pPr>
            <a:r>
              <a:rPr lang="en-US" dirty="0"/>
              <a:t>The Application Manager negotiates containers from the Resource Manager</a:t>
            </a:r>
          </a:p>
          <a:p>
            <a:pPr algn="just" fontAlgn="base">
              <a:buFont typeface="+mj-lt"/>
              <a:buAutoNum type="arabicPeriod"/>
            </a:pPr>
            <a:r>
              <a:rPr lang="en-US" dirty="0"/>
              <a:t>The Application Manager notifies the Node Manager to launch containers</a:t>
            </a:r>
          </a:p>
          <a:p>
            <a:pPr algn="just" fontAlgn="base">
              <a:buFont typeface="+mj-lt"/>
              <a:buAutoNum type="arabicPeriod"/>
            </a:pPr>
            <a:r>
              <a:rPr lang="en-US" dirty="0"/>
              <a:t>Application code is executed in the container</a:t>
            </a:r>
          </a:p>
          <a:p>
            <a:pPr algn="just" fontAlgn="base">
              <a:buFont typeface="+mj-lt"/>
              <a:buAutoNum type="arabicPeriod"/>
            </a:pPr>
            <a:r>
              <a:rPr lang="en-US" dirty="0"/>
              <a:t>Client contacts Resource Manager/Application Manager to monitor application’s status</a:t>
            </a:r>
          </a:p>
          <a:p>
            <a:pPr algn="just" fontAlgn="base">
              <a:buFont typeface="+mj-lt"/>
              <a:buAutoNum type="arabicPeriod"/>
            </a:pPr>
            <a:r>
              <a:rPr lang="en-US" dirty="0"/>
              <a:t>Once the processing is complete, the Application Manager un-registers with the Resource Manager</a:t>
            </a:r>
            <a:endParaRPr lang="en-US" b="0" i="0" dirty="0">
              <a:effectLst/>
            </a:endParaRPr>
          </a:p>
        </p:txBody>
      </p:sp>
      <p:sp>
        <p:nvSpPr>
          <p:cNvPr id="5" name="Date Placeholder 4"/>
          <p:cNvSpPr>
            <a:spLocks noGrp="1"/>
          </p:cNvSpPr>
          <p:nvPr>
            <p:ph type="dt" sz="half" idx="10"/>
          </p:nvPr>
        </p:nvSpPr>
        <p:spPr/>
        <p:txBody>
          <a:bodyPr/>
          <a:lstStyle/>
          <a:p>
            <a:fld id="{6C05DC2D-FE49-2841-A0BC-3D90F6B6E040}"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96182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3982" y="945696"/>
            <a:ext cx="7547004" cy="5623916"/>
          </a:xfrm>
        </p:spPr>
      </p:pic>
      <p:sp>
        <p:nvSpPr>
          <p:cNvPr id="5" name="Rectangle 4"/>
          <p:cNvSpPr/>
          <p:nvPr/>
        </p:nvSpPr>
        <p:spPr>
          <a:xfrm>
            <a:off x="642425" y="2126820"/>
            <a:ext cx="3999913" cy="923330"/>
          </a:xfrm>
          <a:prstGeom prst="rect">
            <a:avLst/>
          </a:prstGeom>
        </p:spPr>
        <p:txBody>
          <a:bodyPr wrap="square">
            <a:spAutoFit/>
          </a:bodyPr>
          <a:lstStyle/>
          <a:p>
            <a:r>
              <a:rPr lang="en-US" dirty="0" smtClean="0">
                <a:solidFill>
                  <a:srgbClr val="222222"/>
                </a:solidFill>
              </a:rPr>
              <a:t>Two </a:t>
            </a:r>
            <a:r>
              <a:rPr lang="en-US" dirty="0">
                <a:solidFill>
                  <a:srgbClr val="222222"/>
                </a:solidFill>
              </a:rPr>
              <a:t>types of </a:t>
            </a:r>
            <a:r>
              <a:rPr lang="en-US" dirty="0" smtClean="0">
                <a:solidFill>
                  <a:srgbClr val="222222"/>
                </a:solidFill>
              </a:rPr>
              <a:t>tasks:</a:t>
            </a:r>
          </a:p>
          <a:p>
            <a:pPr marL="342900" indent="-342900">
              <a:buFont typeface="+mj-lt"/>
              <a:buAutoNum type="arabicPeriod"/>
            </a:pPr>
            <a:r>
              <a:rPr lang="en-US" b="1" dirty="0" smtClean="0">
                <a:solidFill>
                  <a:srgbClr val="222222"/>
                </a:solidFill>
              </a:rPr>
              <a:t>Map </a:t>
            </a:r>
            <a:r>
              <a:rPr lang="en-US" b="1" dirty="0">
                <a:solidFill>
                  <a:srgbClr val="222222"/>
                </a:solidFill>
              </a:rPr>
              <a:t>tasks</a:t>
            </a:r>
            <a:r>
              <a:rPr lang="en-US" dirty="0">
                <a:solidFill>
                  <a:srgbClr val="222222"/>
                </a:solidFill>
              </a:rPr>
              <a:t> (Splits &amp; </a:t>
            </a:r>
            <a:r>
              <a:rPr lang="en-US" dirty="0" smtClean="0">
                <a:solidFill>
                  <a:srgbClr val="222222"/>
                </a:solidFill>
              </a:rPr>
              <a:t>Mapping)</a:t>
            </a:r>
          </a:p>
          <a:p>
            <a:pPr marL="342900" indent="-342900">
              <a:buFont typeface="+mj-lt"/>
              <a:buAutoNum type="arabicPeriod"/>
            </a:pPr>
            <a:r>
              <a:rPr lang="en-US" b="1" dirty="0" smtClean="0">
                <a:solidFill>
                  <a:srgbClr val="222222"/>
                </a:solidFill>
              </a:rPr>
              <a:t>Reduce </a:t>
            </a:r>
            <a:r>
              <a:rPr lang="en-US" b="1" dirty="0">
                <a:solidFill>
                  <a:srgbClr val="222222"/>
                </a:solidFill>
              </a:rPr>
              <a:t>tasks</a:t>
            </a:r>
            <a:r>
              <a:rPr lang="en-US" dirty="0">
                <a:solidFill>
                  <a:srgbClr val="222222"/>
                </a:solidFill>
              </a:rPr>
              <a:t> (Shuffling, Reducing)</a:t>
            </a:r>
            <a:endParaRPr lang="en-US" b="0" i="0" dirty="0">
              <a:solidFill>
                <a:srgbClr val="222222"/>
              </a:solidFill>
              <a:effectLst/>
            </a:endParaRPr>
          </a:p>
        </p:txBody>
      </p:sp>
      <p:sp>
        <p:nvSpPr>
          <p:cNvPr id="6" name="Rectangle 5"/>
          <p:cNvSpPr/>
          <p:nvPr/>
        </p:nvSpPr>
        <p:spPr>
          <a:xfrm>
            <a:off x="642424" y="4709765"/>
            <a:ext cx="7755988" cy="1477328"/>
          </a:xfrm>
          <a:prstGeom prst="rect">
            <a:avLst/>
          </a:prstGeom>
        </p:spPr>
        <p:txBody>
          <a:bodyPr wrap="square">
            <a:spAutoFit/>
          </a:bodyPr>
          <a:lstStyle/>
          <a:p>
            <a:pPr algn="just"/>
            <a:r>
              <a:rPr lang="en-US" dirty="0">
                <a:solidFill>
                  <a:srgbClr val="222222"/>
                </a:solidFill>
              </a:rPr>
              <a:t>The complete execution process (execution of Map and Reduce tasks, both) is controlled by two types of </a:t>
            </a:r>
            <a:r>
              <a:rPr lang="en-US" dirty="0" smtClean="0">
                <a:solidFill>
                  <a:srgbClr val="222222"/>
                </a:solidFill>
              </a:rPr>
              <a:t>entities:</a:t>
            </a:r>
          </a:p>
          <a:p>
            <a:pPr marL="342900" indent="-342900" algn="just">
              <a:buAutoNum type="arabicPeriod"/>
            </a:pPr>
            <a:r>
              <a:rPr lang="en-US" b="1" dirty="0" err="1" smtClean="0">
                <a:solidFill>
                  <a:srgbClr val="222222"/>
                </a:solidFill>
              </a:rPr>
              <a:t>Jobtracker</a:t>
            </a:r>
            <a:r>
              <a:rPr lang="en-US" dirty="0" smtClean="0">
                <a:solidFill>
                  <a:srgbClr val="222222"/>
                </a:solidFill>
              </a:rPr>
              <a:t>: Acts like a </a:t>
            </a:r>
            <a:r>
              <a:rPr lang="en-US" b="1" dirty="0" smtClean="0">
                <a:solidFill>
                  <a:srgbClr val="222222"/>
                </a:solidFill>
              </a:rPr>
              <a:t>master</a:t>
            </a:r>
            <a:r>
              <a:rPr lang="en-US" dirty="0" smtClean="0">
                <a:solidFill>
                  <a:srgbClr val="222222"/>
                </a:solidFill>
              </a:rPr>
              <a:t> (responsible for complete execution of submitted job)</a:t>
            </a:r>
          </a:p>
          <a:p>
            <a:pPr marL="342900" indent="-342900" algn="just">
              <a:buAutoNum type="arabicPeriod"/>
            </a:pPr>
            <a:r>
              <a:rPr lang="en-US" b="1" dirty="0" smtClean="0">
                <a:solidFill>
                  <a:srgbClr val="222222"/>
                </a:solidFill>
              </a:rPr>
              <a:t>Multiple </a:t>
            </a:r>
            <a:r>
              <a:rPr lang="en-US" b="1" dirty="0">
                <a:solidFill>
                  <a:srgbClr val="222222"/>
                </a:solidFill>
              </a:rPr>
              <a:t>Task Trackers</a:t>
            </a:r>
            <a:r>
              <a:rPr lang="en-US" dirty="0">
                <a:solidFill>
                  <a:srgbClr val="222222"/>
                </a:solidFill>
              </a:rPr>
              <a:t>: Acts like </a:t>
            </a:r>
            <a:r>
              <a:rPr lang="en-US" b="1" dirty="0">
                <a:solidFill>
                  <a:srgbClr val="222222"/>
                </a:solidFill>
              </a:rPr>
              <a:t>slaves,</a:t>
            </a:r>
            <a:r>
              <a:rPr lang="en-US" dirty="0">
                <a:solidFill>
                  <a:srgbClr val="222222"/>
                </a:solidFill>
              </a:rPr>
              <a:t> each of them performing the job</a:t>
            </a:r>
            <a:endParaRPr lang="en-US" b="0" i="0" dirty="0">
              <a:solidFill>
                <a:srgbClr val="222222"/>
              </a:solidFill>
              <a:effectLst/>
            </a:endParaRPr>
          </a:p>
        </p:txBody>
      </p:sp>
      <p:sp>
        <p:nvSpPr>
          <p:cNvPr id="3" name="Date Placeholder 2"/>
          <p:cNvSpPr>
            <a:spLocks noGrp="1"/>
          </p:cNvSpPr>
          <p:nvPr>
            <p:ph type="dt" sz="half" idx="10"/>
          </p:nvPr>
        </p:nvSpPr>
        <p:spPr/>
        <p:txBody>
          <a:bodyPr/>
          <a:lstStyle/>
          <a:p>
            <a:fld id="{DB072825-AB6E-3844-BC77-0EA223411701}" type="datetime1">
              <a:rPr lang="en-IN" smtClean="0"/>
              <a:t>18/04/21</a:t>
            </a:fld>
            <a:endParaRPr lang="en-US"/>
          </a:p>
        </p:txBody>
      </p:sp>
      <p:sp>
        <p:nvSpPr>
          <p:cNvPr id="7" name="Footer Placeholder 6"/>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3612558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015600"/>
            <a:ext cx="7696200" cy="4140200"/>
          </a:xfrm>
        </p:spPr>
      </p:pic>
      <p:sp>
        <p:nvSpPr>
          <p:cNvPr id="5" name="TextBox 4"/>
          <p:cNvSpPr txBox="1"/>
          <p:nvPr/>
        </p:nvSpPr>
        <p:spPr>
          <a:xfrm>
            <a:off x="464235" y="3901034"/>
            <a:ext cx="2968284" cy="369332"/>
          </a:xfrm>
          <a:prstGeom prst="rect">
            <a:avLst/>
          </a:prstGeom>
          <a:noFill/>
        </p:spPr>
        <p:txBody>
          <a:bodyPr wrap="square" rtlCol="0">
            <a:spAutoFit/>
          </a:bodyPr>
          <a:lstStyle/>
          <a:p>
            <a:r>
              <a:rPr lang="en-US" dirty="0" smtClean="0"/>
              <a:t>High Level Architecture </a:t>
            </a:r>
            <a:endParaRPr lang="en-US" dirty="0"/>
          </a:p>
        </p:txBody>
      </p:sp>
      <p:sp>
        <p:nvSpPr>
          <p:cNvPr id="3" name="Date Placeholder 2"/>
          <p:cNvSpPr>
            <a:spLocks noGrp="1"/>
          </p:cNvSpPr>
          <p:nvPr>
            <p:ph type="dt" sz="half" idx="10"/>
          </p:nvPr>
        </p:nvSpPr>
        <p:spPr/>
        <p:txBody>
          <a:bodyPr/>
          <a:lstStyle/>
          <a:p>
            <a:fld id="{45047414-D8BA-7846-9DB0-042E07B45A64}"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131969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1026" name="Picture 2" descr="ow Hadoop runs a MapReduce j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459" y="365125"/>
            <a:ext cx="6513341" cy="64351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4122" y="2283548"/>
            <a:ext cx="6011595" cy="3416320"/>
          </a:xfrm>
          <a:prstGeom prst="rect">
            <a:avLst/>
          </a:prstGeom>
        </p:spPr>
        <p:txBody>
          <a:bodyPr wrap="square">
            <a:spAutoFit/>
          </a:bodyPr>
          <a:lstStyle/>
          <a:p>
            <a:pPr marL="342900" indent="-342900" algn="just" fontAlgn="base">
              <a:buFont typeface="+mj-lt"/>
              <a:buAutoNum type="arabicPeriod"/>
            </a:pPr>
            <a:r>
              <a:rPr lang="en-US" dirty="0">
                <a:solidFill>
                  <a:srgbClr val="333333"/>
                </a:solidFill>
                <a:latin typeface="Calibri" charset="0"/>
                <a:ea typeface="Calibri" charset="0"/>
                <a:cs typeface="Calibri" charset="0"/>
              </a:rPr>
              <a:t>The client, which submits the MapReduce job.</a:t>
            </a:r>
          </a:p>
          <a:p>
            <a:pPr marL="342900" indent="-342900" algn="just" fontAlgn="base">
              <a:buFont typeface="+mj-lt"/>
              <a:buAutoNum type="arabicPeriod"/>
            </a:pPr>
            <a:r>
              <a:rPr lang="en-US" dirty="0">
                <a:solidFill>
                  <a:srgbClr val="333333"/>
                </a:solidFill>
                <a:latin typeface="Calibri" charset="0"/>
                <a:ea typeface="Calibri" charset="0"/>
                <a:cs typeface="Calibri" charset="0"/>
              </a:rPr>
              <a:t>The YARN resource manager, which coordinates the allocation of compute resources on the cluster.</a:t>
            </a:r>
          </a:p>
          <a:p>
            <a:pPr marL="342900" indent="-342900" algn="just" fontAlgn="base">
              <a:buFont typeface="+mj-lt"/>
              <a:buAutoNum type="arabicPeriod"/>
            </a:pPr>
            <a:r>
              <a:rPr lang="en-US" dirty="0">
                <a:solidFill>
                  <a:srgbClr val="333333"/>
                </a:solidFill>
                <a:latin typeface="Calibri" charset="0"/>
                <a:ea typeface="Calibri" charset="0"/>
                <a:cs typeface="Calibri" charset="0"/>
              </a:rPr>
              <a:t>The YARN node managers, which launch and monitor the compute containers on machines in the cluster.</a:t>
            </a:r>
          </a:p>
          <a:p>
            <a:pPr marL="342900" indent="-342900" algn="just" fontAlgn="base">
              <a:buFont typeface="+mj-lt"/>
              <a:buAutoNum type="arabicPeriod"/>
            </a:pPr>
            <a:r>
              <a:rPr lang="en-US" dirty="0">
                <a:solidFill>
                  <a:srgbClr val="333333"/>
                </a:solidFill>
                <a:latin typeface="Calibri" charset="0"/>
                <a:ea typeface="Calibri" charset="0"/>
                <a:cs typeface="Calibri" charset="0"/>
              </a:rPr>
              <a:t>The MapReduce application master, which coordinates the tasks running the MapReduce job. The application master and the MapReduce tasks run in containers that are scheduled by the resource manager and managed by the node managers.</a:t>
            </a:r>
          </a:p>
          <a:p>
            <a:pPr marL="342900" indent="-342900" algn="just" fontAlgn="base">
              <a:buFont typeface="+mj-lt"/>
              <a:buAutoNum type="arabicPeriod"/>
            </a:pPr>
            <a:r>
              <a:rPr lang="en-US" dirty="0">
                <a:solidFill>
                  <a:srgbClr val="333333"/>
                </a:solidFill>
                <a:latin typeface="Calibri" charset="0"/>
                <a:ea typeface="Calibri" charset="0"/>
                <a:cs typeface="Calibri" charset="0"/>
              </a:rPr>
              <a:t>The distributed filesystem (normally </a:t>
            </a:r>
            <a:r>
              <a:rPr lang="en-US" dirty="0" smtClean="0">
                <a:solidFill>
                  <a:srgbClr val="333333"/>
                </a:solidFill>
                <a:latin typeface="Calibri" charset="0"/>
                <a:ea typeface="Calibri" charset="0"/>
                <a:cs typeface="Calibri" charset="0"/>
              </a:rPr>
              <a:t>HDFS), </a:t>
            </a:r>
            <a:r>
              <a:rPr lang="en-US" dirty="0">
                <a:solidFill>
                  <a:srgbClr val="333333"/>
                </a:solidFill>
                <a:latin typeface="Calibri" charset="0"/>
                <a:ea typeface="Calibri" charset="0"/>
                <a:cs typeface="Calibri" charset="0"/>
              </a:rPr>
              <a:t>which is used for sharing job files between the other entities.</a:t>
            </a:r>
            <a:endParaRPr lang="en-US" b="0" i="0" dirty="0">
              <a:solidFill>
                <a:srgbClr val="333333"/>
              </a:solidFill>
              <a:effectLst/>
              <a:latin typeface="Calibri" charset="0"/>
              <a:ea typeface="Calibri" charset="0"/>
              <a:cs typeface="Calibri" charset="0"/>
            </a:endParaRPr>
          </a:p>
        </p:txBody>
      </p:sp>
      <p:sp>
        <p:nvSpPr>
          <p:cNvPr id="3" name="Date Placeholder 2"/>
          <p:cNvSpPr>
            <a:spLocks noGrp="1"/>
          </p:cNvSpPr>
          <p:nvPr>
            <p:ph type="dt" sz="half" idx="10"/>
          </p:nvPr>
        </p:nvSpPr>
        <p:spPr/>
        <p:txBody>
          <a:bodyPr/>
          <a:lstStyle/>
          <a:p>
            <a:fld id="{EC0426FE-6CFE-2E45-A89A-D720E847F567}" type="datetime1">
              <a:rPr lang="en-IN" smtClean="0"/>
              <a:t>18/04/21</a:t>
            </a:fld>
            <a:endParaRPr lang="en-US"/>
          </a:p>
        </p:txBody>
      </p:sp>
      <p:sp>
        <p:nvSpPr>
          <p:cNvPr id="4" name="Footer Placeholder 3"/>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751999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2052" name="Picture 4" descr="apReduce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797" y="1219870"/>
            <a:ext cx="8515203" cy="49570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65981" y="5388570"/>
            <a:ext cx="6096000" cy="923330"/>
          </a:xfrm>
          <a:prstGeom prst="rect">
            <a:avLst/>
          </a:prstGeom>
        </p:spPr>
        <p:txBody>
          <a:bodyPr>
            <a:spAutoFit/>
          </a:bodyPr>
          <a:lstStyle/>
          <a:p>
            <a:r>
              <a:rPr lang="en-US" dirty="0">
                <a:solidFill>
                  <a:srgbClr val="2C3E50"/>
                </a:solidFill>
              </a:rPr>
              <a:t>MapReduce works by breaking the processing into two phases: </a:t>
            </a:r>
            <a:r>
              <a:rPr lang="en-US" b="1" dirty="0">
                <a:solidFill>
                  <a:srgbClr val="2C3E50"/>
                </a:solidFill>
              </a:rPr>
              <a:t>map</a:t>
            </a:r>
            <a:r>
              <a:rPr lang="en-US" dirty="0">
                <a:solidFill>
                  <a:srgbClr val="2C3E50"/>
                </a:solidFill>
              </a:rPr>
              <a:t> and </a:t>
            </a:r>
            <a:r>
              <a:rPr lang="en-US" b="1" dirty="0">
                <a:solidFill>
                  <a:srgbClr val="2C3E50"/>
                </a:solidFill>
              </a:rPr>
              <a:t>reduce</a:t>
            </a:r>
            <a:r>
              <a:rPr lang="en-US" dirty="0">
                <a:solidFill>
                  <a:srgbClr val="2C3E50"/>
                </a:solidFill>
              </a:rPr>
              <a:t>. Each phase uses </a:t>
            </a:r>
            <a:r>
              <a:rPr lang="en-US" b="1" dirty="0">
                <a:solidFill>
                  <a:srgbClr val="2C3E50"/>
                </a:solidFill>
              </a:rPr>
              <a:t>key-value</a:t>
            </a:r>
            <a:r>
              <a:rPr lang="en-US" dirty="0">
                <a:solidFill>
                  <a:srgbClr val="2C3E50"/>
                </a:solidFill>
              </a:rPr>
              <a:t> pairs as input and output, the types of which can be chosen by the user. </a:t>
            </a:r>
            <a:endParaRPr lang="en-US" dirty="0"/>
          </a:p>
        </p:txBody>
      </p:sp>
      <p:sp>
        <p:nvSpPr>
          <p:cNvPr id="3" name="Date Placeholder 2"/>
          <p:cNvSpPr>
            <a:spLocks noGrp="1"/>
          </p:cNvSpPr>
          <p:nvPr>
            <p:ph type="dt" sz="half" idx="10"/>
          </p:nvPr>
        </p:nvSpPr>
        <p:spPr/>
        <p:txBody>
          <a:bodyPr/>
          <a:lstStyle/>
          <a:p>
            <a:fld id="{9D837CC5-AD02-2A40-89C1-C9952AC7E24E}"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323712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2052" name="Picture 4" descr="apReduce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797" y="1219870"/>
            <a:ext cx="8515203" cy="49570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37846" y="5111571"/>
            <a:ext cx="6096000" cy="1200329"/>
          </a:xfrm>
          <a:prstGeom prst="rect">
            <a:avLst/>
          </a:prstGeom>
        </p:spPr>
        <p:txBody>
          <a:bodyPr>
            <a:spAutoFit/>
          </a:bodyPr>
          <a:lstStyle/>
          <a:p>
            <a:pPr algn="just"/>
            <a:r>
              <a:rPr lang="en-US" dirty="0"/>
              <a:t>The input files are split and fed to mappers on different machines. Each mapper processes the corresponding input file "splits" line by line, and outputs the resulting key-value pairs to the local disk. </a:t>
            </a:r>
          </a:p>
        </p:txBody>
      </p:sp>
      <p:sp>
        <p:nvSpPr>
          <p:cNvPr id="3" name="Date Placeholder 2"/>
          <p:cNvSpPr>
            <a:spLocks noGrp="1"/>
          </p:cNvSpPr>
          <p:nvPr>
            <p:ph type="dt" sz="half" idx="10"/>
          </p:nvPr>
        </p:nvSpPr>
        <p:spPr/>
        <p:txBody>
          <a:bodyPr/>
          <a:lstStyle/>
          <a:p>
            <a:fld id="{16D32084-7571-2F41-8063-61504D4A827D}"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98398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pic>
        <p:nvPicPr>
          <p:cNvPr id="5" name="Picture 4" descr="apReduce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797" y="1219870"/>
            <a:ext cx="8515203" cy="49570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8878" y="5231795"/>
            <a:ext cx="6420728" cy="1200329"/>
          </a:xfrm>
          <a:prstGeom prst="rect">
            <a:avLst/>
          </a:prstGeom>
        </p:spPr>
        <p:txBody>
          <a:bodyPr wrap="square">
            <a:spAutoFit/>
          </a:bodyPr>
          <a:lstStyle/>
          <a:p>
            <a:pPr algn="just"/>
            <a:r>
              <a:rPr lang="en-US" dirty="0"/>
              <a:t>Hadoop then performs a shuffle operation wherein the key-value data output by the map operations is sorted across machines. This is done to collect the key value data and group it by key so that data with the same key is sent to the same reducer. </a:t>
            </a:r>
          </a:p>
        </p:txBody>
      </p:sp>
      <p:sp>
        <p:nvSpPr>
          <p:cNvPr id="3" name="Date Placeholder 2"/>
          <p:cNvSpPr>
            <a:spLocks noGrp="1"/>
          </p:cNvSpPr>
          <p:nvPr>
            <p:ph type="dt" sz="half" idx="10"/>
          </p:nvPr>
        </p:nvSpPr>
        <p:spPr/>
        <p:txBody>
          <a:bodyPr/>
          <a:lstStyle/>
          <a:p>
            <a:fld id="{A02D5208-4C96-024F-AAF2-2EDF0858DF5F}" type="datetime1">
              <a:rPr lang="en-IN" smtClean="0"/>
              <a:t>18/04/21</a:t>
            </a:fld>
            <a:endParaRPr lang="en-US"/>
          </a:p>
        </p:txBody>
      </p:sp>
      <p:sp>
        <p:nvSpPr>
          <p:cNvPr id="4" name="Footer Placeholder 3"/>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049768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a:t>
            </a:r>
            <a:endParaRPr lang="en-US" dirty="0"/>
          </a:p>
        </p:txBody>
      </p:sp>
      <p:sp>
        <p:nvSpPr>
          <p:cNvPr id="3" name="Content Placeholder 2"/>
          <p:cNvSpPr>
            <a:spLocks noGrp="1"/>
          </p:cNvSpPr>
          <p:nvPr>
            <p:ph idx="1"/>
          </p:nvPr>
        </p:nvSpPr>
        <p:spPr/>
        <p:txBody>
          <a:bodyPr/>
          <a:lstStyle/>
          <a:p>
            <a:endParaRPr lang="en-US"/>
          </a:p>
        </p:txBody>
      </p:sp>
      <p:pic>
        <p:nvPicPr>
          <p:cNvPr id="5" name="Picture 4" descr="apReduce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101" y="1219870"/>
            <a:ext cx="8515203" cy="49570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8200" y="5290683"/>
            <a:ext cx="6096000" cy="1200329"/>
          </a:xfrm>
          <a:prstGeom prst="rect">
            <a:avLst/>
          </a:prstGeom>
        </p:spPr>
        <p:txBody>
          <a:bodyPr>
            <a:spAutoFit/>
          </a:bodyPr>
          <a:lstStyle/>
          <a:p>
            <a:pPr algn="just"/>
            <a:r>
              <a:rPr lang="en-US" dirty="0"/>
              <a:t>The reducers then combines each group of key-value pairs with the same key into a single key-value pair. Since the shuffle phase is carried out automatically by Hadoop, the user only needs to define the map and reduce operations.</a:t>
            </a:r>
          </a:p>
        </p:txBody>
      </p:sp>
      <p:sp>
        <p:nvSpPr>
          <p:cNvPr id="4" name="Date Placeholder 3"/>
          <p:cNvSpPr>
            <a:spLocks noGrp="1"/>
          </p:cNvSpPr>
          <p:nvPr>
            <p:ph type="dt" sz="half" idx="10"/>
          </p:nvPr>
        </p:nvSpPr>
        <p:spPr/>
        <p:txBody>
          <a:bodyPr/>
          <a:lstStyle/>
          <a:p>
            <a:fld id="{DC729EAB-B95F-8040-8998-72FD8E2BADD8}" type="datetime1">
              <a:rPr lang="en-IN" smtClean="0"/>
              <a:t>18/04/21</a:t>
            </a:fld>
            <a:endParaRPr lang="en-US"/>
          </a:p>
        </p:txBody>
      </p:sp>
      <p:sp>
        <p:nvSpPr>
          <p:cNvPr id="7" name="Footer Placeholder 6"/>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977951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limitations of Hadoop MapReduce</a:t>
            </a:r>
            <a:endParaRPr lang="en-US" dirty="0"/>
          </a:p>
        </p:txBody>
      </p:sp>
      <p:sp>
        <p:nvSpPr>
          <p:cNvPr id="3" name="Content Placeholder 2"/>
          <p:cNvSpPr>
            <a:spLocks noGrp="1"/>
          </p:cNvSpPr>
          <p:nvPr>
            <p:ph idx="1"/>
          </p:nvPr>
        </p:nvSpPr>
        <p:spPr/>
        <p:txBody>
          <a:bodyPr>
            <a:normAutofit lnSpcReduction="10000"/>
          </a:bodyPr>
          <a:lstStyle/>
          <a:p>
            <a:pPr algn="just"/>
            <a:r>
              <a:rPr lang="en-US" sz="2000" b="1" dirty="0" smtClean="0"/>
              <a:t>Slow Processing Speed</a:t>
            </a:r>
            <a:r>
              <a:rPr lang="en-US" sz="2000" dirty="0" smtClean="0"/>
              <a:t>: In </a:t>
            </a:r>
            <a:r>
              <a:rPr lang="en-US" sz="2000" dirty="0"/>
              <a:t>Hadoop, with a parallel and distributed algorithm, the MapReduce process large data sets. </a:t>
            </a:r>
            <a:endParaRPr lang="en-US" sz="2000" dirty="0" smtClean="0"/>
          </a:p>
          <a:p>
            <a:pPr lvl="1" algn="just"/>
            <a:r>
              <a:rPr lang="en-US" sz="1800" dirty="0" smtClean="0"/>
              <a:t>There </a:t>
            </a:r>
            <a:r>
              <a:rPr lang="en-US" sz="1800" dirty="0"/>
              <a:t>are tasks that we need to perform: Map and Reduce and, MapReduce requires a lot of time to perform these tasks thereby increasing latency. </a:t>
            </a:r>
            <a:endParaRPr lang="en-US" sz="1800" dirty="0" smtClean="0"/>
          </a:p>
          <a:p>
            <a:pPr lvl="1" algn="just"/>
            <a:r>
              <a:rPr lang="en-US" sz="1800" dirty="0" smtClean="0"/>
              <a:t>Data </a:t>
            </a:r>
            <a:r>
              <a:rPr lang="en-US" sz="1800" dirty="0"/>
              <a:t>is distributed and processed over the cluster in MapReduce which increases the time and reduces processing speed</a:t>
            </a:r>
            <a:r>
              <a:rPr lang="en-US" sz="1800" dirty="0" smtClean="0"/>
              <a:t>.</a:t>
            </a:r>
          </a:p>
          <a:p>
            <a:pPr algn="just"/>
            <a:r>
              <a:rPr lang="en-US" sz="2000" b="1" dirty="0" smtClean="0"/>
              <a:t>Only Batch </a:t>
            </a:r>
            <a:r>
              <a:rPr lang="en-US" sz="2000" b="1" dirty="0"/>
              <a:t>P</a:t>
            </a:r>
            <a:r>
              <a:rPr lang="en-US" sz="2000" b="1" dirty="0" smtClean="0"/>
              <a:t>rocessing</a:t>
            </a:r>
            <a:r>
              <a:rPr lang="en-US" sz="2000" dirty="0" smtClean="0"/>
              <a:t>: Hadoop </a:t>
            </a:r>
            <a:r>
              <a:rPr lang="en-US" sz="2000" dirty="0"/>
              <a:t>supports batch processing only, it does not process streamed data, and hence overall performance is slower. </a:t>
            </a:r>
            <a:endParaRPr lang="en-US" sz="2000" dirty="0" smtClean="0"/>
          </a:p>
          <a:p>
            <a:pPr lvl="1" algn="just"/>
            <a:r>
              <a:rPr lang="en-US" sz="1800" dirty="0"/>
              <a:t>The MapReduce framework of Hadoop does not leverage the memory of the Hadoop Cluster to the maximum</a:t>
            </a:r>
            <a:r>
              <a:rPr lang="en-US" sz="1800" dirty="0" smtClean="0"/>
              <a:t>.</a:t>
            </a:r>
          </a:p>
          <a:p>
            <a:pPr algn="just"/>
            <a:r>
              <a:rPr lang="en-US" sz="2000" b="1" dirty="0" smtClean="0"/>
              <a:t>No Real Time Processing</a:t>
            </a:r>
            <a:r>
              <a:rPr lang="en-US" sz="2000" dirty="0" smtClean="0"/>
              <a:t>: Apache </a:t>
            </a:r>
            <a:r>
              <a:rPr lang="en-US" sz="2000" dirty="0"/>
              <a:t>Hadoop is for batch processing, which means it takes a huge amount of data in input, process it and produces the result. Although batch processing is very efficient for processing a high volume of data, depending on the size of the data that processes and the computational power of the system, an output can delay significantly. Hadoop is not suitable for Real-time data processing.</a:t>
            </a:r>
          </a:p>
        </p:txBody>
      </p:sp>
      <p:sp>
        <p:nvSpPr>
          <p:cNvPr id="4" name="Date Placeholder 3"/>
          <p:cNvSpPr>
            <a:spLocks noGrp="1"/>
          </p:cNvSpPr>
          <p:nvPr>
            <p:ph type="dt" sz="half" idx="10"/>
          </p:nvPr>
        </p:nvSpPr>
        <p:spPr/>
        <p:txBody>
          <a:bodyPr/>
          <a:lstStyle/>
          <a:p>
            <a:fld id="{D0418D0E-D5E5-6C41-BB31-E61A89B36889}"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189573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limitations of Hadoop MapReduce</a:t>
            </a:r>
          </a:p>
        </p:txBody>
      </p:sp>
      <p:sp>
        <p:nvSpPr>
          <p:cNvPr id="3" name="Content Placeholder 2"/>
          <p:cNvSpPr>
            <a:spLocks noGrp="1"/>
          </p:cNvSpPr>
          <p:nvPr>
            <p:ph idx="1"/>
          </p:nvPr>
        </p:nvSpPr>
        <p:spPr/>
        <p:txBody>
          <a:bodyPr>
            <a:normAutofit/>
          </a:bodyPr>
          <a:lstStyle/>
          <a:p>
            <a:pPr algn="just"/>
            <a:r>
              <a:rPr lang="en-US" sz="2000" b="1" dirty="0" smtClean="0"/>
              <a:t>Inefficient for iterative processing</a:t>
            </a:r>
            <a:r>
              <a:rPr lang="en-US" sz="2000" dirty="0" smtClean="0"/>
              <a:t>: Hadoop </a:t>
            </a:r>
            <a:r>
              <a:rPr lang="en-US" sz="2000" dirty="0"/>
              <a:t>is not so efficient for iterative processing, as Hadoop does not support cyclic data flow(i.e. a chain of stages in which each output of the previous stage is the input to the next stage</a:t>
            </a:r>
            <a:r>
              <a:rPr lang="en-US" sz="2000" dirty="0" smtClean="0"/>
              <a:t>).	</a:t>
            </a:r>
          </a:p>
          <a:p>
            <a:pPr algn="just"/>
            <a:r>
              <a:rPr lang="en-US" sz="2000" b="1" dirty="0" smtClean="0"/>
              <a:t>Latency</a:t>
            </a:r>
            <a:r>
              <a:rPr lang="en-US" sz="2000" dirty="0" smtClean="0"/>
              <a:t>: </a:t>
            </a:r>
            <a:r>
              <a:rPr lang="en-US" sz="2000" dirty="0"/>
              <a:t>In Hadoop, MapReduce framework is comparatively slower, since it is for supporting different format, structure and huge volume of data. In </a:t>
            </a:r>
            <a:r>
              <a:rPr lang="en-US" sz="2000" b="1" dirty="0"/>
              <a:t>MapReduce</a:t>
            </a:r>
            <a:r>
              <a:rPr lang="en-US" sz="2000" dirty="0"/>
              <a:t>, Map takes a set of data and converts it into another set of data, where individual elements are broken down into </a:t>
            </a:r>
            <a:r>
              <a:rPr lang="en-US" sz="2000" b="1" dirty="0" smtClean="0"/>
              <a:t>Key-Value pairs </a:t>
            </a:r>
            <a:r>
              <a:rPr lang="en-US" sz="2000" dirty="0" smtClean="0"/>
              <a:t>and </a:t>
            </a:r>
            <a:r>
              <a:rPr lang="en-US" sz="2000" dirty="0"/>
              <a:t>Reduce takes the output from the map as input and process further and MapReduce requires a lot of time to perform these tasks thereby increasing latency</a:t>
            </a:r>
            <a:r>
              <a:rPr lang="en-US" sz="2000" dirty="0" smtClean="0"/>
              <a:t>.</a:t>
            </a:r>
          </a:p>
          <a:p>
            <a:pPr algn="just"/>
            <a:r>
              <a:rPr lang="en-US" sz="2000" b="1" dirty="0" smtClean="0"/>
              <a:t>No Caching</a:t>
            </a:r>
            <a:r>
              <a:rPr lang="en-US" sz="2000" dirty="0" smtClean="0"/>
              <a:t>: </a:t>
            </a:r>
            <a:r>
              <a:rPr lang="en-US" sz="2000" dirty="0"/>
              <a:t>Hadoop is not efficient for caching. In Hadoop, MapReduce cannot cache the intermediate data in memory for a further requirement which diminishes the performance of Hadoop.</a:t>
            </a:r>
          </a:p>
        </p:txBody>
      </p:sp>
      <p:sp>
        <p:nvSpPr>
          <p:cNvPr id="4" name="Date Placeholder 3"/>
          <p:cNvSpPr>
            <a:spLocks noGrp="1"/>
          </p:cNvSpPr>
          <p:nvPr>
            <p:ph type="dt" sz="half" idx="10"/>
          </p:nvPr>
        </p:nvSpPr>
        <p:spPr/>
        <p:txBody>
          <a:bodyPr/>
          <a:lstStyle/>
          <a:p>
            <a:fld id="{E79E5720-7B78-804E-9DB5-B5F3CFC5B94C}"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480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Hadoop</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The Apache Hadoop </a:t>
            </a:r>
            <a:r>
              <a:rPr lang="en-US" dirty="0"/>
              <a:t>project develops open-source software for </a:t>
            </a:r>
            <a:r>
              <a:rPr lang="en-US" b="1" dirty="0"/>
              <a:t>reliable</a:t>
            </a:r>
            <a:r>
              <a:rPr lang="en-US" dirty="0"/>
              <a:t>, </a:t>
            </a:r>
            <a:r>
              <a:rPr lang="en-US" b="1" dirty="0"/>
              <a:t>scalable</a:t>
            </a:r>
            <a:r>
              <a:rPr lang="en-US" dirty="0"/>
              <a:t>, </a:t>
            </a:r>
            <a:r>
              <a:rPr lang="en-US" b="1" dirty="0"/>
              <a:t>distributed computing</a:t>
            </a:r>
            <a:r>
              <a:rPr lang="en-US" dirty="0"/>
              <a:t>.</a:t>
            </a:r>
          </a:p>
          <a:p>
            <a:pPr algn="just"/>
            <a:r>
              <a:rPr lang="en-US" dirty="0"/>
              <a:t>The Apache Hadoop software library is a framework that allows for the distributed processing of large data sets across </a:t>
            </a:r>
            <a:r>
              <a:rPr lang="en-US" b="1" dirty="0"/>
              <a:t>clusters of computers </a:t>
            </a:r>
            <a:r>
              <a:rPr lang="en-US" dirty="0"/>
              <a:t>using </a:t>
            </a:r>
            <a:r>
              <a:rPr lang="en-US" b="1" dirty="0"/>
              <a:t>simple programming models</a:t>
            </a:r>
            <a:r>
              <a:rPr lang="en-US" dirty="0" smtClean="0"/>
              <a:t>.</a:t>
            </a:r>
          </a:p>
          <a:p>
            <a:pPr algn="just"/>
            <a:r>
              <a:rPr lang="en-US" dirty="0" smtClean="0"/>
              <a:t>It </a:t>
            </a:r>
            <a:r>
              <a:rPr lang="en-US" dirty="0"/>
              <a:t>is designed to </a:t>
            </a:r>
            <a:r>
              <a:rPr lang="en-US" b="1" dirty="0"/>
              <a:t>scale up </a:t>
            </a:r>
            <a:r>
              <a:rPr lang="en-US" dirty="0"/>
              <a:t>from </a:t>
            </a:r>
            <a:r>
              <a:rPr lang="en-US" i="1" dirty="0"/>
              <a:t>single</a:t>
            </a:r>
            <a:r>
              <a:rPr lang="en-US" dirty="0"/>
              <a:t> servers to </a:t>
            </a:r>
            <a:r>
              <a:rPr lang="en-US" i="1" dirty="0"/>
              <a:t>thousands</a:t>
            </a:r>
            <a:r>
              <a:rPr lang="en-US" dirty="0"/>
              <a:t> of machines, each offering local computation and storage. </a:t>
            </a:r>
            <a:endParaRPr lang="en-US" dirty="0" smtClean="0"/>
          </a:p>
          <a:p>
            <a:pPr algn="just"/>
            <a:r>
              <a:rPr lang="en-US" dirty="0" smtClean="0"/>
              <a:t>Rather </a:t>
            </a:r>
            <a:r>
              <a:rPr lang="en-US" dirty="0"/>
              <a:t>than rely on hardware to deliver high-availability, the library itself is designed to detect and handle failures at the application layer, so delivering a highly-available service on top of a cluster of computers, each of which may be prone to failures.</a:t>
            </a:r>
          </a:p>
          <a:p>
            <a:endParaRPr lang="en-US" dirty="0"/>
          </a:p>
        </p:txBody>
      </p:sp>
      <p:sp>
        <p:nvSpPr>
          <p:cNvPr id="4" name="Date Placeholder 3"/>
          <p:cNvSpPr>
            <a:spLocks noGrp="1"/>
          </p:cNvSpPr>
          <p:nvPr>
            <p:ph type="dt" sz="half" idx="10"/>
          </p:nvPr>
        </p:nvSpPr>
        <p:spPr/>
        <p:txBody>
          <a:bodyPr/>
          <a:lstStyle/>
          <a:p>
            <a:fld id="{2B412C2F-2019-6C42-8B22-F646197A0BAE}"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7153868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Pinpointing the issue</a:t>
            </a:r>
            <a:endParaRPr lang="en-US" dirty="0"/>
          </a:p>
        </p:txBody>
      </p:sp>
      <p:sp>
        <p:nvSpPr>
          <p:cNvPr id="3" name="Content Placeholder 2"/>
          <p:cNvSpPr>
            <a:spLocks noGrp="1"/>
          </p:cNvSpPr>
          <p:nvPr>
            <p:ph idx="1"/>
          </p:nvPr>
        </p:nvSpPr>
        <p:spPr/>
        <p:txBody>
          <a:bodyPr/>
          <a:lstStyle/>
          <a:p>
            <a:pPr algn="just"/>
            <a:r>
              <a:rPr lang="en-US" dirty="0"/>
              <a:t>Acyclic data flow is inefficient for applications that repeatedly reuse a working set of data: </a:t>
            </a:r>
          </a:p>
          <a:p>
            <a:pPr lvl="1" algn="just"/>
            <a:r>
              <a:rPr lang="en-US" dirty="0" smtClean="0"/>
              <a:t>Iterative </a:t>
            </a:r>
            <a:r>
              <a:rPr lang="en-US" dirty="0"/>
              <a:t>algorithms (machine learning, graphs) </a:t>
            </a:r>
          </a:p>
          <a:p>
            <a:pPr lvl="1" algn="just"/>
            <a:r>
              <a:rPr lang="en-US" dirty="0" smtClean="0"/>
              <a:t>Interactive </a:t>
            </a:r>
            <a:r>
              <a:rPr lang="en-US" dirty="0"/>
              <a:t>data mining tools (R, Excel, Python) </a:t>
            </a:r>
          </a:p>
          <a:p>
            <a:pPr algn="just"/>
            <a:r>
              <a:rPr lang="en-US" dirty="0" smtClean="0"/>
              <a:t>With </a:t>
            </a:r>
            <a:r>
              <a:rPr lang="en-US" dirty="0"/>
              <a:t>current frameworks, apps reload data from stable storage on each query</a:t>
            </a:r>
          </a:p>
        </p:txBody>
      </p:sp>
      <p:sp>
        <p:nvSpPr>
          <p:cNvPr id="4" name="Date Placeholder 3"/>
          <p:cNvSpPr>
            <a:spLocks noGrp="1"/>
          </p:cNvSpPr>
          <p:nvPr>
            <p:ph type="dt" sz="half" idx="10"/>
          </p:nvPr>
        </p:nvSpPr>
        <p:spPr/>
        <p:txBody>
          <a:bodyPr/>
          <a:lstStyle/>
          <a:p>
            <a:fld id="{CD33BB61-EB22-D946-BB14-CE1211438307}"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402545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endParaRPr lang="en-US" dirty="0"/>
          </a:p>
        </p:txBody>
      </p:sp>
      <p:sp>
        <p:nvSpPr>
          <p:cNvPr id="3" name="Content Placeholder 2"/>
          <p:cNvSpPr>
            <a:spLocks noGrp="1"/>
          </p:cNvSpPr>
          <p:nvPr>
            <p:ph idx="1"/>
          </p:nvPr>
        </p:nvSpPr>
        <p:spPr>
          <a:xfrm>
            <a:off x="838200" y="1491175"/>
            <a:ext cx="10515600" cy="4685788"/>
          </a:xfrm>
        </p:spPr>
        <p:txBody>
          <a:bodyPr>
            <a:normAutofit/>
          </a:bodyPr>
          <a:lstStyle/>
          <a:p>
            <a:pPr algn="just"/>
            <a:r>
              <a:rPr lang="en-US" sz="2000" dirty="0"/>
              <a:t>As a result of Limitations of Hadoop, the need for </a:t>
            </a:r>
            <a:r>
              <a:rPr lang="en-US" sz="2000" b="1" dirty="0"/>
              <a:t>Spark</a:t>
            </a:r>
            <a:r>
              <a:rPr lang="en-US" sz="2000" dirty="0"/>
              <a:t> </a:t>
            </a:r>
            <a:r>
              <a:rPr lang="en-US" sz="2000" dirty="0" smtClean="0"/>
              <a:t>emerged</a:t>
            </a:r>
            <a:r>
              <a:rPr lang="en-US" sz="2000" dirty="0"/>
              <a:t>. Thus made the system more friendly to play with a huge amount of data. Spark provides in-memory processing of data thus improves the processing speed. </a:t>
            </a:r>
            <a:endParaRPr lang="en-US" sz="2000" dirty="0" smtClean="0"/>
          </a:p>
          <a:p>
            <a:pPr algn="just"/>
            <a:r>
              <a:rPr lang="en-US" sz="2000" b="1" dirty="0"/>
              <a:t>In-memory processing </a:t>
            </a:r>
            <a:r>
              <a:rPr lang="en-US" sz="2000" dirty="0"/>
              <a:t>is faster as no time is spent in moving the data/processes in and out of the disk. </a:t>
            </a:r>
            <a:r>
              <a:rPr lang="en-US" sz="2000" b="1" dirty="0"/>
              <a:t>Spark</a:t>
            </a:r>
            <a:r>
              <a:rPr lang="en-US" sz="2000" dirty="0"/>
              <a:t> is 100 times faster than MapReduce as it processes everything in memory. </a:t>
            </a:r>
            <a:endParaRPr lang="en-US" sz="2000" dirty="0" smtClean="0"/>
          </a:p>
          <a:p>
            <a:pPr algn="just"/>
            <a:r>
              <a:rPr lang="en-US" sz="2000" b="1" dirty="0" smtClean="0"/>
              <a:t>Spark</a:t>
            </a:r>
            <a:r>
              <a:rPr lang="en-US" sz="2000" dirty="0"/>
              <a:t> supports stream processing. Stream processing involves continuous input and output of data. It emphasizes on the velocity of </a:t>
            </a:r>
            <a:r>
              <a:rPr lang="en-US" sz="2000" dirty="0" smtClean="0"/>
              <a:t>the </a:t>
            </a:r>
            <a:r>
              <a:rPr lang="en-US" sz="2000" dirty="0"/>
              <a:t>data, and data processes within a small period of time</a:t>
            </a:r>
            <a:r>
              <a:rPr lang="en-US" sz="2000" dirty="0" smtClean="0"/>
              <a:t>.</a:t>
            </a:r>
          </a:p>
          <a:p>
            <a:pPr algn="just"/>
            <a:r>
              <a:rPr lang="en-US" sz="2000" b="1" dirty="0"/>
              <a:t>Spark</a:t>
            </a:r>
            <a:r>
              <a:rPr lang="en-US" sz="2000" dirty="0"/>
              <a:t> iterates its data in batches. For iterative processing in Spark, we schedule and execute each iteration separately. </a:t>
            </a:r>
            <a:endParaRPr lang="en-US" sz="2000" dirty="0" smtClean="0"/>
          </a:p>
          <a:p>
            <a:pPr algn="just"/>
            <a:r>
              <a:rPr lang="en-US" sz="2000" b="1" dirty="0" smtClean="0"/>
              <a:t>Spark</a:t>
            </a:r>
            <a:r>
              <a:rPr lang="en-US" sz="2000" dirty="0" smtClean="0"/>
              <a:t> </a:t>
            </a:r>
            <a:r>
              <a:rPr lang="en-US" sz="2000" dirty="0"/>
              <a:t>is yet another batch system but it is relatively faster since it caches much of the input data on memory by </a:t>
            </a:r>
            <a:r>
              <a:rPr lang="en-US" sz="2000" dirty="0" smtClean="0"/>
              <a:t>RDD(Resilient Distributed Dataset) and </a:t>
            </a:r>
            <a:r>
              <a:rPr lang="en-US" sz="2000" dirty="0"/>
              <a:t>keeps intermediate data in memory itself</a:t>
            </a:r>
            <a:r>
              <a:rPr lang="en-US" sz="2000" dirty="0" smtClean="0"/>
              <a:t>.</a:t>
            </a:r>
          </a:p>
          <a:p>
            <a:pPr algn="just"/>
            <a:r>
              <a:rPr lang="en-US" sz="2000" b="1" dirty="0"/>
              <a:t>Spark </a:t>
            </a:r>
            <a:r>
              <a:rPr lang="en-US" sz="2000" dirty="0"/>
              <a:t>has interactive mode so that developers and users alike can have intermediate feedback for queries and other activities. </a:t>
            </a:r>
          </a:p>
        </p:txBody>
      </p:sp>
      <p:sp>
        <p:nvSpPr>
          <p:cNvPr id="4" name="Date Placeholder 3"/>
          <p:cNvSpPr>
            <a:spLocks noGrp="1"/>
          </p:cNvSpPr>
          <p:nvPr>
            <p:ph type="dt" sz="half" idx="10"/>
          </p:nvPr>
        </p:nvSpPr>
        <p:spPr/>
        <p:txBody>
          <a:bodyPr/>
          <a:lstStyle/>
          <a:p>
            <a:fld id="{58134864-1595-E340-9B2E-F2FDE9D20506}"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074844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behind Spark</a:t>
            </a:r>
            <a:endParaRPr lang="en-US" dirty="0"/>
          </a:p>
        </p:txBody>
      </p:sp>
      <p:sp>
        <p:nvSpPr>
          <p:cNvPr id="3" name="Content Placeholder 2"/>
          <p:cNvSpPr>
            <a:spLocks noGrp="1"/>
          </p:cNvSpPr>
          <p:nvPr>
            <p:ph idx="1"/>
          </p:nvPr>
        </p:nvSpPr>
        <p:spPr/>
        <p:txBody>
          <a:bodyPr/>
          <a:lstStyle/>
          <a:p>
            <a:pPr algn="just"/>
            <a:r>
              <a:rPr lang="en-US" dirty="0" smtClean="0"/>
              <a:t>Iterative algorithms and interactive data exploration are commonly used in many domains</a:t>
            </a:r>
          </a:p>
          <a:p>
            <a:pPr algn="just"/>
            <a:r>
              <a:rPr lang="en-US" dirty="0" smtClean="0"/>
              <a:t>Traditional MapReduce and classical parallel runtimes cannot solve iterative algorithms efficiently</a:t>
            </a:r>
          </a:p>
          <a:p>
            <a:pPr algn="just"/>
            <a:r>
              <a:rPr lang="en-US" dirty="0" smtClean="0"/>
              <a:t>Hadoop: Repeated data access to HDFS, no optimization to data caching and data transfers</a:t>
            </a:r>
          </a:p>
          <a:p>
            <a:pPr algn="just"/>
            <a:r>
              <a:rPr lang="en-US" dirty="0" smtClean="0"/>
              <a:t>MPI: No natural support of fault tolerance and programming interface is complicated</a:t>
            </a:r>
            <a:endParaRPr lang="en-US" dirty="0"/>
          </a:p>
        </p:txBody>
      </p:sp>
      <p:sp>
        <p:nvSpPr>
          <p:cNvPr id="4" name="Date Placeholder 3"/>
          <p:cNvSpPr>
            <a:spLocks noGrp="1"/>
          </p:cNvSpPr>
          <p:nvPr>
            <p:ph type="dt" sz="half" idx="10"/>
          </p:nvPr>
        </p:nvSpPr>
        <p:spPr/>
        <p:txBody>
          <a:bodyPr/>
          <a:lstStyle/>
          <a:p>
            <a:fld id="{84B5279B-BCED-2D4D-ABEB-C64FBE81D0B8}"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131654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behind Spark</a:t>
            </a:r>
          </a:p>
        </p:txBody>
      </p:sp>
      <p:sp>
        <p:nvSpPr>
          <p:cNvPr id="3" name="Content Placeholder 2"/>
          <p:cNvSpPr>
            <a:spLocks noGrp="1"/>
          </p:cNvSpPr>
          <p:nvPr>
            <p:ph idx="1"/>
          </p:nvPr>
        </p:nvSpPr>
        <p:spPr/>
        <p:txBody>
          <a:bodyPr>
            <a:normAutofit/>
          </a:bodyPr>
          <a:lstStyle/>
          <a:p>
            <a:r>
              <a:rPr lang="en-US" dirty="0" smtClean="0"/>
              <a:t>Most current cluster programming models are based on acyclic data flow from stable storage to stable storage e.g., HDFS to HDFS</a:t>
            </a:r>
          </a:p>
          <a:p>
            <a:r>
              <a:rPr lang="en-US" dirty="0" smtClean="0"/>
              <a:t>Acyclic data flow paradigm is not very efficient for applications </a:t>
            </a:r>
            <a:r>
              <a:rPr lang="en-US" dirty="0"/>
              <a:t>that use the same set of </a:t>
            </a:r>
            <a:r>
              <a:rPr lang="en-US" dirty="0" smtClean="0"/>
              <a:t>data</a:t>
            </a:r>
            <a:endParaRPr lang="en-US" dirty="0"/>
          </a:p>
          <a:p>
            <a:r>
              <a:rPr lang="en-US" dirty="0"/>
              <a:t>Iterative algorithms </a:t>
            </a:r>
            <a:r>
              <a:rPr lang="en-US" dirty="0" smtClean="0"/>
              <a:t>reuse </a:t>
            </a:r>
            <a:r>
              <a:rPr lang="en-US" dirty="0"/>
              <a:t>a lot of the data. </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259" y="4218901"/>
            <a:ext cx="8131126" cy="2208754"/>
          </a:xfrm>
          <a:prstGeom prst="rect">
            <a:avLst/>
          </a:prstGeom>
        </p:spPr>
      </p:pic>
      <p:sp>
        <p:nvSpPr>
          <p:cNvPr id="5" name="Date Placeholder 4"/>
          <p:cNvSpPr>
            <a:spLocks noGrp="1"/>
          </p:cNvSpPr>
          <p:nvPr>
            <p:ph type="dt" sz="half" idx="10"/>
          </p:nvPr>
        </p:nvSpPr>
        <p:spPr/>
        <p:txBody>
          <a:bodyPr/>
          <a:lstStyle/>
          <a:p>
            <a:fld id="{90553387-5D3F-5B46-8145-F176D52A201F}"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374219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iterative applications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4099"/>
            <a:ext cx="7467338" cy="4351338"/>
          </a:xfrm>
        </p:spPr>
      </p:pic>
      <p:sp>
        <p:nvSpPr>
          <p:cNvPr id="5" name="TextBox 4"/>
          <p:cNvSpPr txBox="1"/>
          <p:nvPr/>
        </p:nvSpPr>
        <p:spPr>
          <a:xfrm>
            <a:off x="7526215" y="3389774"/>
            <a:ext cx="4431021" cy="400110"/>
          </a:xfrm>
          <a:prstGeom prst="rect">
            <a:avLst/>
          </a:prstGeom>
          <a:noFill/>
        </p:spPr>
        <p:txBody>
          <a:bodyPr wrap="none" rtlCol="0">
            <a:spAutoFit/>
          </a:bodyPr>
          <a:lstStyle/>
          <a:p>
            <a:r>
              <a:rPr lang="en-US" sz="2000" dirty="0" smtClean="0">
                <a:solidFill>
                  <a:srgbClr val="FF0000"/>
                </a:solidFill>
              </a:rPr>
              <a:t>Commonly spend 90% of time during I/O</a:t>
            </a:r>
            <a:endParaRPr lang="en-US" sz="2000" dirty="0">
              <a:solidFill>
                <a:srgbClr val="FF0000"/>
              </a:solidFill>
            </a:endParaRPr>
          </a:p>
        </p:txBody>
      </p:sp>
      <p:sp>
        <p:nvSpPr>
          <p:cNvPr id="3" name="Date Placeholder 2"/>
          <p:cNvSpPr>
            <a:spLocks noGrp="1"/>
          </p:cNvSpPr>
          <p:nvPr>
            <p:ph type="dt" sz="half" idx="10"/>
          </p:nvPr>
        </p:nvSpPr>
        <p:spPr/>
        <p:txBody>
          <a:bodyPr/>
          <a:lstStyle/>
          <a:p>
            <a:fld id="{72AD7987-45E5-AC41-9992-31E4CB04F09F}"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813660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evolved</a:t>
            </a:r>
            <a:endParaRPr lang="en-US" dirty="0"/>
          </a:p>
        </p:txBody>
      </p:sp>
      <p:sp>
        <p:nvSpPr>
          <p:cNvPr id="3" name="Content Placeholder 2"/>
          <p:cNvSpPr>
            <a:spLocks noGrp="1"/>
          </p:cNvSpPr>
          <p:nvPr>
            <p:ph idx="1"/>
          </p:nvPr>
        </p:nvSpPr>
        <p:spPr/>
        <p:txBody>
          <a:bodyPr>
            <a:normAutofit/>
          </a:bodyPr>
          <a:lstStyle/>
          <a:p>
            <a:r>
              <a:rPr lang="en-US" dirty="0"/>
              <a:t>MapReduce is great at one-pass </a:t>
            </a:r>
            <a:r>
              <a:rPr lang="en-US" dirty="0" smtClean="0"/>
              <a:t>computation, but </a:t>
            </a:r>
            <a:r>
              <a:rPr lang="en-US" dirty="0"/>
              <a:t>inefficient for multi-pass algorithms</a:t>
            </a:r>
          </a:p>
          <a:p>
            <a:pPr lvl="1"/>
            <a:r>
              <a:rPr lang="en-US" dirty="0"/>
              <a:t>No efficient primitives for data sharing</a:t>
            </a:r>
          </a:p>
          <a:p>
            <a:pPr lvl="1"/>
            <a:r>
              <a:rPr lang="en-US" dirty="0" smtClean="0"/>
              <a:t>State </a:t>
            </a:r>
            <a:r>
              <a:rPr lang="en-US" dirty="0"/>
              <a:t>between steps goes to distributed file system</a:t>
            </a:r>
          </a:p>
          <a:p>
            <a:pPr lvl="1"/>
            <a:r>
              <a:rPr lang="en-US" dirty="0" smtClean="0"/>
              <a:t>Slow </a:t>
            </a:r>
            <a:r>
              <a:rPr lang="en-US" dirty="0"/>
              <a:t>due to replication &amp; disk </a:t>
            </a:r>
            <a:r>
              <a:rPr lang="en-US" dirty="0" smtClean="0"/>
              <a:t>storage</a:t>
            </a:r>
          </a:p>
          <a:p>
            <a:pPr marL="457200" lvl="1" indent="0">
              <a:buNone/>
            </a:pPr>
            <a:endParaRPr lang="en-US" dirty="0" smtClean="0"/>
          </a:p>
          <a:p>
            <a:r>
              <a:rPr lang="en-US" i="1" dirty="0" smtClean="0"/>
              <a:t>Verdict:</a:t>
            </a:r>
            <a:r>
              <a:rPr lang="en-US" dirty="0" smtClean="0"/>
              <a:t> </a:t>
            </a:r>
            <a:r>
              <a:rPr lang="en-US" dirty="0"/>
              <a:t>MapReduce algorithms research doesn’t </a:t>
            </a:r>
            <a:r>
              <a:rPr lang="en-US" dirty="0" smtClean="0"/>
              <a:t>go to </a:t>
            </a:r>
            <a:r>
              <a:rPr lang="en-US" dirty="0"/>
              <a:t>waste, it just gets sped up and easier </a:t>
            </a:r>
            <a:r>
              <a:rPr lang="en-US" dirty="0" smtClean="0"/>
              <a:t>to use</a:t>
            </a:r>
            <a:endParaRPr lang="en-US" dirty="0"/>
          </a:p>
          <a:p>
            <a:pPr lvl="1"/>
            <a:r>
              <a:rPr lang="en-US" dirty="0"/>
              <a:t>Still useful to study as an </a:t>
            </a:r>
            <a:r>
              <a:rPr lang="en-US" dirty="0" smtClean="0"/>
              <a:t>algorithmic framework</a:t>
            </a:r>
            <a:r>
              <a:rPr lang="en-US" dirty="0"/>
              <a:t>, silly to use directly</a:t>
            </a:r>
          </a:p>
        </p:txBody>
      </p:sp>
      <p:sp>
        <p:nvSpPr>
          <p:cNvPr id="4" name="Date Placeholder 3"/>
          <p:cNvSpPr>
            <a:spLocks noGrp="1"/>
          </p:cNvSpPr>
          <p:nvPr>
            <p:ph type="dt" sz="half" idx="10"/>
          </p:nvPr>
        </p:nvSpPr>
        <p:spPr/>
        <p:txBody>
          <a:bodyPr/>
          <a:lstStyle/>
          <a:p>
            <a:fld id="{A196C66E-4393-8946-A784-9F25B15EF130}"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917677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Obvious Solution</a:t>
            </a:r>
            <a:endParaRPr lang="en-US" dirty="0"/>
          </a:p>
        </p:txBody>
      </p:sp>
      <p:sp>
        <p:nvSpPr>
          <p:cNvPr id="3" name="Content Placeholder 2"/>
          <p:cNvSpPr>
            <a:spLocks noGrp="1"/>
          </p:cNvSpPr>
          <p:nvPr>
            <p:ph idx="1"/>
          </p:nvPr>
        </p:nvSpPr>
        <p:spPr/>
        <p:txBody>
          <a:bodyPr/>
          <a:lstStyle/>
          <a:p>
            <a:r>
              <a:rPr lang="en-US" sz="2000" dirty="0" smtClean="0"/>
              <a:t>Split iteration into multiple MapReduce jobs</a:t>
            </a:r>
          </a:p>
          <a:p>
            <a:r>
              <a:rPr lang="en-US" sz="2000" dirty="0" smtClean="0"/>
              <a:t>Write a driver program for orchestration</a:t>
            </a:r>
          </a:p>
          <a:p>
            <a:endParaRPr lang="en-US" dirty="0" smtClean="0"/>
          </a:p>
          <a:p>
            <a:endParaRPr lang="en-US" dirty="0"/>
          </a:p>
          <a:p>
            <a:pPr algn="just"/>
            <a:r>
              <a:rPr lang="en-US" sz="2000" dirty="0"/>
              <a:t>You can run Spark using its </a:t>
            </a:r>
            <a:r>
              <a:rPr lang="en-US" sz="2000" b="1" dirty="0" smtClean="0"/>
              <a:t>standalone cluster mode</a:t>
            </a:r>
            <a:r>
              <a:rPr lang="en-US" sz="2000" dirty="0" smtClean="0"/>
              <a:t>, on </a:t>
            </a:r>
            <a:r>
              <a:rPr lang="en-US" sz="2000" b="1" dirty="0" smtClean="0"/>
              <a:t>EC2</a:t>
            </a:r>
            <a:r>
              <a:rPr lang="en-US" sz="2000" dirty="0" smtClean="0"/>
              <a:t>, </a:t>
            </a:r>
            <a:r>
              <a:rPr lang="en-US" sz="2000" dirty="0"/>
              <a:t>on </a:t>
            </a:r>
            <a:r>
              <a:rPr lang="en-US" sz="2000" b="1" dirty="0" smtClean="0"/>
              <a:t>Hadoop Yarn</a:t>
            </a:r>
            <a:r>
              <a:rPr lang="en-US" sz="2000" dirty="0" smtClean="0"/>
              <a:t>, </a:t>
            </a:r>
            <a:r>
              <a:rPr lang="en-US" sz="2000" dirty="0"/>
              <a:t>on </a:t>
            </a:r>
            <a:r>
              <a:rPr lang="en-US" sz="2000" b="1" dirty="0" err="1" smtClean="0"/>
              <a:t>Mesos</a:t>
            </a:r>
            <a:r>
              <a:rPr lang="en-US" sz="2000" dirty="0" smtClean="0"/>
              <a:t>, </a:t>
            </a:r>
            <a:r>
              <a:rPr lang="en-US" sz="2000" dirty="0"/>
              <a:t>or on </a:t>
            </a:r>
            <a:r>
              <a:rPr lang="en-US" sz="2000" b="1" dirty="0" smtClean="0"/>
              <a:t>Kubernetes</a:t>
            </a:r>
            <a:r>
              <a:rPr lang="en-US" sz="2000" dirty="0" smtClean="0"/>
              <a:t>. </a:t>
            </a:r>
            <a:r>
              <a:rPr lang="en-US" sz="2000" dirty="0"/>
              <a:t>Access data in </a:t>
            </a:r>
            <a:r>
              <a:rPr lang="en-US" sz="2000" b="1" dirty="0" smtClean="0"/>
              <a:t>HDFS</a:t>
            </a:r>
            <a:r>
              <a:rPr lang="en-US" sz="2000" dirty="0" smtClean="0"/>
              <a:t>, </a:t>
            </a:r>
            <a:r>
              <a:rPr lang="en-US" sz="2000" b="1" dirty="0" smtClean="0"/>
              <a:t>Cassandra</a:t>
            </a:r>
            <a:r>
              <a:rPr lang="en-US" sz="2000" dirty="0" smtClean="0"/>
              <a:t>, </a:t>
            </a:r>
            <a:r>
              <a:rPr lang="en-US" sz="2000" b="1" dirty="0" err="1" smtClean="0"/>
              <a:t>H</a:t>
            </a:r>
            <a:r>
              <a:rPr lang="en-US" sz="2000" b="1" dirty="0" err="1"/>
              <a:t>B</a:t>
            </a:r>
            <a:r>
              <a:rPr lang="en-US" sz="2000" b="1" dirty="0" err="1" smtClean="0"/>
              <a:t>ase</a:t>
            </a:r>
            <a:r>
              <a:rPr lang="en-US" sz="2000" dirty="0" smtClean="0"/>
              <a:t>, </a:t>
            </a:r>
            <a:r>
              <a:rPr lang="en-US" sz="2000" b="1" dirty="0" smtClean="0"/>
              <a:t>Hive</a:t>
            </a:r>
            <a:r>
              <a:rPr lang="en-US" sz="2000" dirty="0" smtClean="0"/>
              <a:t> and </a:t>
            </a:r>
            <a:r>
              <a:rPr lang="en-US" sz="2000" dirty="0"/>
              <a:t>hundreds of other data sources.</a:t>
            </a:r>
          </a:p>
        </p:txBody>
      </p:sp>
      <p:sp>
        <p:nvSpPr>
          <p:cNvPr id="4" name="TextBox 3"/>
          <p:cNvSpPr txBox="1"/>
          <p:nvPr/>
        </p:nvSpPr>
        <p:spPr>
          <a:xfrm>
            <a:off x="4221929" y="2937826"/>
            <a:ext cx="3748142" cy="523220"/>
          </a:xfrm>
          <a:prstGeom prst="rect">
            <a:avLst/>
          </a:prstGeom>
          <a:noFill/>
        </p:spPr>
        <p:txBody>
          <a:bodyPr wrap="none" rtlCol="0">
            <a:spAutoFit/>
          </a:bodyPr>
          <a:lstStyle/>
          <a:p>
            <a:r>
              <a:rPr lang="en-US" sz="2800" dirty="0" smtClean="0">
                <a:solidFill>
                  <a:srgbClr val="FF0000"/>
                </a:solidFill>
              </a:rPr>
              <a:t>Spark Computing Engine</a:t>
            </a:r>
            <a:endParaRPr lang="en-US" sz="2800" dirty="0">
              <a:solidFill>
                <a:srgbClr val="FF0000"/>
              </a:solidFill>
            </a:endParaRPr>
          </a:p>
        </p:txBody>
      </p:sp>
      <p:sp>
        <p:nvSpPr>
          <p:cNvPr id="5" name="Date Placeholder 4"/>
          <p:cNvSpPr>
            <a:spLocks noGrp="1"/>
          </p:cNvSpPr>
          <p:nvPr>
            <p:ph type="dt" sz="half" idx="10"/>
          </p:nvPr>
        </p:nvSpPr>
        <p:spPr/>
        <p:txBody>
          <a:bodyPr/>
          <a:lstStyle/>
          <a:p>
            <a:fld id="{FB4702C3-4EC5-E24B-9AF0-D2661B7D29B0}"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9285647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Spark</a:t>
            </a:r>
            <a:endParaRPr lang="en-US" dirty="0"/>
          </a:p>
        </p:txBody>
      </p:sp>
      <p:sp>
        <p:nvSpPr>
          <p:cNvPr id="3" name="Content Placeholder 2"/>
          <p:cNvSpPr>
            <a:spLocks noGrp="1"/>
          </p:cNvSpPr>
          <p:nvPr>
            <p:ph idx="1"/>
          </p:nvPr>
        </p:nvSpPr>
        <p:spPr/>
        <p:txBody>
          <a:bodyPr/>
          <a:lstStyle/>
          <a:p>
            <a:r>
              <a:rPr lang="en-US" dirty="0" smtClean="0"/>
              <a:t>Extended the MapReduce model to better support two common classes of analytics </a:t>
            </a:r>
          </a:p>
          <a:p>
            <a:pPr lvl="1"/>
            <a:r>
              <a:rPr lang="en-US" dirty="0" smtClean="0"/>
              <a:t>Iterative algorithms (Machine Learning, graphs, database access, interactive search etc.)</a:t>
            </a:r>
          </a:p>
          <a:p>
            <a:pPr lvl="1"/>
            <a:r>
              <a:rPr lang="en-US" dirty="0" smtClean="0"/>
              <a:t>Interactive data mining (e.g., load, filter)</a:t>
            </a:r>
          </a:p>
          <a:p>
            <a:r>
              <a:rPr lang="en-US" dirty="0" smtClean="0"/>
              <a:t>Enhance programmability</a:t>
            </a:r>
          </a:p>
          <a:p>
            <a:pPr lvl="1"/>
            <a:r>
              <a:rPr lang="en-US" dirty="0" smtClean="0"/>
              <a:t>Integrate into Scala programming language</a:t>
            </a:r>
          </a:p>
          <a:p>
            <a:pPr lvl="1"/>
            <a:r>
              <a:rPr lang="en-US" dirty="0" smtClean="0"/>
              <a:t>Allow interactive use from Scala interpreter</a:t>
            </a:r>
          </a:p>
          <a:p>
            <a:endParaRPr lang="en-US" dirty="0"/>
          </a:p>
        </p:txBody>
      </p:sp>
      <p:sp>
        <p:nvSpPr>
          <p:cNvPr id="4" name="Date Placeholder 3"/>
          <p:cNvSpPr>
            <a:spLocks noGrp="1"/>
          </p:cNvSpPr>
          <p:nvPr>
            <p:ph type="dt" sz="half" idx="10"/>
          </p:nvPr>
        </p:nvSpPr>
        <p:spPr/>
        <p:txBody>
          <a:bodyPr/>
          <a:lstStyle/>
          <a:p>
            <a:fld id="{8956EAD9-B15F-7C4B-BA45-008A9856CA90}"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0378143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normAutofit/>
          </a:bodyPr>
          <a:lstStyle/>
          <a:p>
            <a:pPr algn="just"/>
            <a:r>
              <a:rPr lang="en-US" sz="2000" dirty="0"/>
              <a:t>Spark is the cluster computing framework for large-scale data processing. </a:t>
            </a:r>
            <a:endParaRPr lang="en-US" sz="2000" dirty="0" smtClean="0"/>
          </a:p>
          <a:p>
            <a:pPr algn="just"/>
            <a:r>
              <a:rPr lang="en-US" sz="2000" dirty="0" smtClean="0"/>
              <a:t>Spark </a:t>
            </a:r>
            <a:r>
              <a:rPr lang="en-US" sz="2000" dirty="0"/>
              <a:t>offers a set of libraries in three languages (</a:t>
            </a:r>
            <a:r>
              <a:rPr lang="en-US" sz="2000" dirty="0">
                <a:hlinkClick r:id="rId2"/>
              </a:rPr>
              <a:t>Java</a:t>
            </a:r>
            <a:r>
              <a:rPr lang="en-US" sz="2000" dirty="0"/>
              <a:t>, </a:t>
            </a:r>
            <a:r>
              <a:rPr lang="en-US" sz="2000" dirty="0">
                <a:hlinkClick r:id="rId3"/>
              </a:rPr>
              <a:t>Scala</a:t>
            </a:r>
            <a:r>
              <a:rPr lang="en-US" sz="2000" dirty="0"/>
              <a:t>, </a:t>
            </a:r>
            <a:r>
              <a:rPr lang="en-US" sz="2000" dirty="0">
                <a:hlinkClick r:id="rId4"/>
              </a:rPr>
              <a:t>Python</a:t>
            </a:r>
            <a:r>
              <a:rPr lang="en-US" sz="2000" dirty="0"/>
              <a:t>) for its unified computing engine</a:t>
            </a:r>
            <a:r>
              <a:rPr lang="en-US" sz="2000" dirty="0" smtClean="0"/>
              <a:t>.</a:t>
            </a:r>
          </a:p>
          <a:p>
            <a:pPr algn="just"/>
            <a:r>
              <a:rPr lang="en-US" sz="2000" b="1" dirty="0"/>
              <a:t>Unified</a:t>
            </a:r>
            <a:r>
              <a:rPr lang="en-US" sz="2000" dirty="0"/>
              <a:t> — with Spark, there is no need to piece together an application out of multiple APIs or systems. Spark provides you with enough built-in APIs to get the job done.</a:t>
            </a:r>
          </a:p>
          <a:p>
            <a:pPr algn="just"/>
            <a:r>
              <a:rPr lang="en-US" sz="2000" b="1" dirty="0"/>
              <a:t>Computing Engine</a:t>
            </a:r>
            <a:r>
              <a:rPr lang="en-US" sz="2000" dirty="0"/>
              <a:t> — Spark handles the loading of data from various file systems and runs computations on it, but does not store any data itself permanently. Spark operates entirely in memory, allowing unparalleled performance and speed.</a:t>
            </a:r>
          </a:p>
          <a:p>
            <a:pPr algn="just"/>
            <a:r>
              <a:rPr lang="en-US" sz="2000" b="1" dirty="0"/>
              <a:t>Libraries</a:t>
            </a:r>
            <a:r>
              <a:rPr lang="en-US" sz="2000" dirty="0"/>
              <a:t> — Spark is comprised of a series of libraries built for data science tasks. Spark includes libraries for SQL (</a:t>
            </a:r>
            <a:r>
              <a:rPr lang="en-US" sz="2000" dirty="0">
                <a:hlinkClick r:id="rId5"/>
              </a:rPr>
              <a:t>Spark SQL</a:t>
            </a:r>
            <a:r>
              <a:rPr lang="en-US" sz="2000" dirty="0"/>
              <a:t>), Machine Learning (</a:t>
            </a:r>
            <a:r>
              <a:rPr lang="en-US" sz="2000" dirty="0">
                <a:hlinkClick r:id="rId6"/>
              </a:rPr>
              <a:t>MLlib</a:t>
            </a:r>
            <a:r>
              <a:rPr lang="en-US" sz="2000" dirty="0"/>
              <a:t>), Stream Processing (Spark Streaming and Structured Streaming), and Graph Analytics (</a:t>
            </a:r>
            <a:r>
              <a:rPr lang="en-US" sz="2000" dirty="0">
                <a:hlinkClick r:id="rId7"/>
              </a:rPr>
              <a:t>GraphX</a:t>
            </a:r>
            <a:r>
              <a:rPr lang="en-US" sz="2000" dirty="0"/>
              <a:t>).</a:t>
            </a:r>
          </a:p>
          <a:p>
            <a:pPr algn="just"/>
            <a:endParaRPr lang="en-US" sz="2000" dirty="0"/>
          </a:p>
        </p:txBody>
      </p:sp>
      <p:sp>
        <p:nvSpPr>
          <p:cNvPr id="4" name="Date Placeholder 3"/>
          <p:cNvSpPr>
            <a:spLocks noGrp="1"/>
          </p:cNvSpPr>
          <p:nvPr>
            <p:ph type="dt" sz="half" idx="10"/>
          </p:nvPr>
        </p:nvSpPr>
        <p:spPr/>
        <p:txBody>
          <a:bodyPr/>
          <a:lstStyle/>
          <a:p>
            <a:fld id="{E26FEC7E-DFED-304E-A3F6-A83A8ECEB2FB}"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4788332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Components</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421" y="2191544"/>
            <a:ext cx="7620000" cy="3619500"/>
          </a:xfrm>
          <a:prstGeom prst="rect">
            <a:avLst/>
          </a:prstGeom>
        </p:spPr>
      </p:pic>
      <p:sp>
        <p:nvSpPr>
          <p:cNvPr id="5" name="Rectangle 4"/>
          <p:cNvSpPr/>
          <p:nvPr/>
        </p:nvSpPr>
        <p:spPr>
          <a:xfrm>
            <a:off x="1083212" y="2056607"/>
            <a:ext cx="6612899" cy="646331"/>
          </a:xfrm>
          <a:prstGeom prst="rect">
            <a:avLst/>
          </a:prstGeom>
        </p:spPr>
        <p:txBody>
          <a:bodyPr wrap="square">
            <a:spAutoFit/>
          </a:bodyPr>
          <a:lstStyle/>
          <a:p>
            <a:r>
              <a:rPr lang="en-US"/>
              <a:t>Every Spark application consists of a </a:t>
            </a:r>
            <a:r>
              <a:rPr lang="en-US" b="1"/>
              <a:t>Driver</a:t>
            </a:r>
            <a:r>
              <a:rPr lang="en-US"/>
              <a:t> and a set of distributed worker processes (</a:t>
            </a:r>
            <a:r>
              <a:rPr lang="en-US" b="1"/>
              <a:t>Executors</a:t>
            </a:r>
            <a:r>
              <a:rPr lang="en-US" smtClean="0"/>
              <a:t>)</a:t>
            </a:r>
            <a:endParaRPr lang="en-US" dirty="0"/>
          </a:p>
        </p:txBody>
      </p:sp>
      <p:sp>
        <p:nvSpPr>
          <p:cNvPr id="3" name="Date Placeholder 2"/>
          <p:cNvSpPr>
            <a:spLocks noGrp="1"/>
          </p:cNvSpPr>
          <p:nvPr>
            <p:ph type="dt" sz="half" idx="10"/>
          </p:nvPr>
        </p:nvSpPr>
        <p:spPr/>
        <p:txBody>
          <a:bodyPr/>
          <a:lstStyle/>
          <a:p>
            <a:fld id="{A090B88E-2AA7-7947-8126-10C9CBA899A9}"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7242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Modules</a:t>
            </a:r>
            <a:endParaRPr lang="en-US" dirty="0"/>
          </a:p>
        </p:txBody>
      </p:sp>
      <p:sp>
        <p:nvSpPr>
          <p:cNvPr id="3" name="Content Placeholder 2"/>
          <p:cNvSpPr>
            <a:spLocks noGrp="1"/>
          </p:cNvSpPr>
          <p:nvPr>
            <p:ph idx="1"/>
          </p:nvPr>
        </p:nvSpPr>
        <p:spPr>
          <a:xfrm>
            <a:off x="620738" y="2076913"/>
            <a:ext cx="5584874" cy="3154339"/>
          </a:xfrm>
        </p:spPr>
        <p:txBody>
          <a:bodyPr>
            <a:normAutofit fontScale="70000" lnSpcReduction="20000"/>
          </a:bodyPr>
          <a:lstStyle/>
          <a:p>
            <a:pPr algn="just"/>
            <a:r>
              <a:rPr lang="en-US" b="1" dirty="0"/>
              <a:t>Hadoop Common</a:t>
            </a:r>
            <a:r>
              <a:rPr lang="en-US" dirty="0"/>
              <a:t>: The common utilities that support the other Hadoop modules</a:t>
            </a:r>
            <a:r>
              <a:rPr lang="en-US" dirty="0" smtClean="0"/>
              <a:t>.</a:t>
            </a:r>
            <a:endParaRPr lang="en-US" b="1" dirty="0" smtClean="0"/>
          </a:p>
          <a:p>
            <a:pPr algn="just"/>
            <a:r>
              <a:rPr lang="en-US" b="1" dirty="0" smtClean="0"/>
              <a:t>Hadoop </a:t>
            </a:r>
            <a:r>
              <a:rPr lang="en-US" b="1" dirty="0"/>
              <a:t>Distributed File System (</a:t>
            </a:r>
            <a:r>
              <a:rPr lang="en-US" b="1" dirty="0" smtClean="0"/>
              <a:t>HDFS)</a:t>
            </a:r>
            <a:r>
              <a:rPr lang="en-US" dirty="0" smtClean="0"/>
              <a:t>: </a:t>
            </a:r>
            <a:r>
              <a:rPr lang="en-US" dirty="0"/>
              <a:t>A distributed file system that provides high-throughput access to application data.</a:t>
            </a:r>
          </a:p>
          <a:p>
            <a:pPr algn="just"/>
            <a:r>
              <a:rPr lang="en-US" b="1" dirty="0"/>
              <a:t>Hadoop YARN</a:t>
            </a:r>
            <a:r>
              <a:rPr lang="en-US" dirty="0"/>
              <a:t>: A framework for job scheduling and cluster resource management.</a:t>
            </a:r>
          </a:p>
          <a:p>
            <a:pPr algn="just"/>
            <a:r>
              <a:rPr lang="en-US" b="1" dirty="0"/>
              <a:t>Hadoop MapReduce</a:t>
            </a:r>
            <a:r>
              <a:rPr lang="en-US" dirty="0"/>
              <a:t>: A YARN-based system for parallel processing of large data sets.</a:t>
            </a:r>
          </a:p>
          <a:p>
            <a:pPr algn="just"/>
            <a:r>
              <a:rPr lang="en-US" b="1" dirty="0" smtClean="0"/>
              <a:t>Hadoop Ozone</a:t>
            </a:r>
            <a:r>
              <a:rPr lang="en-US" dirty="0" smtClean="0"/>
              <a:t>: </a:t>
            </a:r>
            <a:r>
              <a:rPr lang="en-US" dirty="0"/>
              <a:t>An object store for Hadoop.</a:t>
            </a:r>
          </a:p>
          <a:p>
            <a:pPr algn="just"/>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434" y="1583983"/>
            <a:ext cx="5334000" cy="4140200"/>
          </a:xfrm>
          <a:prstGeom prst="rect">
            <a:avLst/>
          </a:prstGeom>
        </p:spPr>
      </p:pic>
      <p:sp>
        <p:nvSpPr>
          <p:cNvPr id="4" name="Date Placeholder 3"/>
          <p:cNvSpPr>
            <a:spLocks noGrp="1"/>
          </p:cNvSpPr>
          <p:nvPr>
            <p:ph type="dt" sz="half" idx="10"/>
          </p:nvPr>
        </p:nvSpPr>
        <p:spPr/>
        <p:txBody>
          <a:bodyPr/>
          <a:lstStyle/>
          <a:p>
            <a:fld id="{40D6D51A-C0A8-A646-A8E6-5BA13A4AEB3C}"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24712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 Program </a:t>
            </a:r>
            <a:r>
              <a:rPr lang="mr-IN" dirty="0" smtClean="0"/>
              <a:t>–</a:t>
            </a:r>
            <a:r>
              <a:rPr lang="en-US" dirty="0" smtClean="0"/>
              <a:t> </a:t>
            </a:r>
            <a:r>
              <a:rPr lang="en-US" dirty="0" err="1" smtClean="0"/>
              <a:t>SparkContext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878" y="1891740"/>
            <a:ext cx="7620000" cy="3619500"/>
          </a:xfrm>
        </p:spPr>
      </p:pic>
      <p:sp>
        <p:nvSpPr>
          <p:cNvPr id="5" name="Rectangle 4"/>
          <p:cNvSpPr/>
          <p:nvPr/>
        </p:nvSpPr>
        <p:spPr>
          <a:xfrm>
            <a:off x="838200" y="5112127"/>
            <a:ext cx="6096000" cy="1600438"/>
          </a:xfrm>
          <a:prstGeom prst="rect">
            <a:avLst/>
          </a:prstGeom>
        </p:spPr>
        <p:txBody>
          <a:bodyPr>
            <a:spAutoFit/>
          </a:bodyPr>
          <a:lstStyle/>
          <a:p>
            <a:pPr algn="just"/>
            <a:r>
              <a:rPr lang="en-US" sz="2000" b="0" i="0" dirty="0" smtClean="0">
                <a:solidFill>
                  <a:srgbClr val="1D1F22"/>
                </a:solidFill>
                <a:effectLst/>
                <a:latin typeface="Helvetica Neue" charset="0"/>
              </a:rPr>
              <a:t>Spark applications run as independent sets of processes on a cluster, coordinated by the </a:t>
            </a:r>
            <a:r>
              <a:rPr lang="en-US" sz="2000" b="1" i="0" dirty="0" err="1" smtClean="0">
                <a:solidFill>
                  <a:srgbClr val="1D1F22"/>
                </a:solidFill>
                <a:effectLst/>
                <a:latin typeface="Helvetica Neue" charset="0"/>
              </a:rPr>
              <a:t>SparkContext</a:t>
            </a:r>
            <a:r>
              <a:rPr lang="en-US" sz="2000" b="0" i="0" dirty="0" smtClean="0">
                <a:solidFill>
                  <a:srgbClr val="1D1F22"/>
                </a:solidFill>
                <a:effectLst/>
                <a:latin typeface="Helvetica Neue" charset="0"/>
              </a:rPr>
              <a:t> object in the main program (called the </a:t>
            </a:r>
            <a:r>
              <a:rPr lang="en-US" sz="2000" b="0" i="1" dirty="0" smtClean="0">
                <a:solidFill>
                  <a:srgbClr val="1D1F22"/>
                </a:solidFill>
                <a:effectLst/>
                <a:latin typeface="Helvetica Neue" charset="0"/>
              </a:rPr>
              <a:t>driver program</a:t>
            </a:r>
            <a:r>
              <a:rPr lang="en-US" sz="2000" b="0" i="0" dirty="0" smtClean="0">
                <a:solidFill>
                  <a:srgbClr val="1D1F22"/>
                </a:solidFill>
                <a:effectLst/>
                <a:latin typeface="Helvetica Neue" charset="0"/>
              </a:rPr>
              <a:t>).</a:t>
            </a:r>
          </a:p>
          <a:p>
            <a:endParaRPr lang="en-US" b="0" i="0" dirty="0" smtClean="0">
              <a:solidFill>
                <a:srgbClr val="1D1F22"/>
              </a:solidFill>
              <a:effectLst/>
              <a:latin typeface="Helvetica Neue" charset="0"/>
            </a:endParaRPr>
          </a:p>
        </p:txBody>
      </p:sp>
      <p:sp>
        <p:nvSpPr>
          <p:cNvPr id="3" name="Date Placeholder 2"/>
          <p:cNvSpPr>
            <a:spLocks noGrp="1"/>
          </p:cNvSpPr>
          <p:nvPr>
            <p:ph type="dt" sz="half" idx="10"/>
          </p:nvPr>
        </p:nvSpPr>
        <p:spPr/>
        <p:txBody>
          <a:bodyPr/>
          <a:lstStyle/>
          <a:p>
            <a:fld id="{219A526E-D99B-3B4D-9CC3-C302533B7F0A}"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54387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 Program</a:t>
            </a:r>
            <a:endParaRPr lang="en-US" dirty="0"/>
          </a:p>
        </p:txBody>
      </p:sp>
      <p:sp>
        <p:nvSpPr>
          <p:cNvPr id="3" name="Content Placeholder 2"/>
          <p:cNvSpPr>
            <a:spLocks noGrp="1"/>
          </p:cNvSpPr>
          <p:nvPr>
            <p:ph idx="1"/>
          </p:nvPr>
        </p:nvSpPr>
        <p:spPr>
          <a:xfrm>
            <a:off x="449943" y="1825625"/>
            <a:ext cx="3544935" cy="2209346"/>
          </a:xfrm>
        </p:spPr>
        <p:txBody>
          <a:bodyPr>
            <a:noAutofit/>
          </a:bodyPr>
          <a:lstStyle/>
          <a:p>
            <a:pPr algn="just"/>
            <a:r>
              <a:rPr lang="en-US" sz="2000" dirty="0"/>
              <a:t>The driver program must listen for and accept incoming connections from its executors throughout its </a:t>
            </a:r>
            <a:r>
              <a:rPr lang="en-US" sz="2000" dirty="0" smtClean="0"/>
              <a:t>lifetime. As </a:t>
            </a:r>
            <a:r>
              <a:rPr lang="en-US" sz="2000" dirty="0"/>
              <a:t>such, the driver program must be network addressable from the worker nodes.</a:t>
            </a:r>
          </a:p>
          <a:p>
            <a:endParaRPr lang="en-US" sz="2000"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78" y="1412769"/>
            <a:ext cx="7620000" cy="3619500"/>
          </a:xfrm>
          <a:prstGeom prst="rect">
            <a:avLst/>
          </a:prstGeom>
        </p:spPr>
      </p:pic>
      <p:sp>
        <p:nvSpPr>
          <p:cNvPr id="5" name="Rectangle 4"/>
          <p:cNvSpPr/>
          <p:nvPr/>
        </p:nvSpPr>
        <p:spPr>
          <a:xfrm>
            <a:off x="713014" y="4417358"/>
            <a:ext cx="6879771" cy="1938992"/>
          </a:xfrm>
          <a:prstGeom prst="rect">
            <a:avLst/>
          </a:prstGeom>
        </p:spPr>
        <p:txBody>
          <a:bodyPr wrap="square">
            <a:spAutoFit/>
          </a:bodyPr>
          <a:lstStyle/>
          <a:p>
            <a:pPr algn="just"/>
            <a:r>
              <a:rPr lang="en-US" sz="2000" dirty="0"/>
              <a:t>Because the driver schedules tasks on the cluster, it should be run close to the worker nodes, preferably on the same local area network. If you’d like to send requests to the cluster remotely, it’s better to open an RPC to the driver and have it submit operations from nearby than to run a driver far away from the worker nodes.</a:t>
            </a:r>
          </a:p>
        </p:txBody>
      </p:sp>
      <p:sp>
        <p:nvSpPr>
          <p:cNvPr id="6" name="Date Placeholder 5"/>
          <p:cNvSpPr>
            <a:spLocks noGrp="1"/>
          </p:cNvSpPr>
          <p:nvPr>
            <p:ph type="dt" sz="half" idx="10"/>
          </p:nvPr>
        </p:nvSpPr>
        <p:spPr/>
        <p:txBody>
          <a:bodyPr/>
          <a:lstStyle/>
          <a:p>
            <a:fld id="{A83F1444-14D8-7E47-A28A-F1132D832769}" type="datetime1">
              <a:rPr lang="en-IN" smtClean="0"/>
              <a:t>18/04/21</a:t>
            </a:fld>
            <a:endParaRPr lang="en-US"/>
          </a:p>
        </p:txBody>
      </p:sp>
      <p:sp>
        <p:nvSpPr>
          <p:cNvPr id="7" name="Footer Placeholder 6"/>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774967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8246"/>
          </a:xfrm>
        </p:spPr>
        <p:txBody>
          <a:bodyPr/>
          <a:lstStyle/>
          <a:p>
            <a:r>
              <a:rPr lang="en-US" smtClean="0"/>
              <a:t>Cluster Manager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878" y="1245409"/>
            <a:ext cx="7620000" cy="3619500"/>
          </a:xfrm>
        </p:spPr>
      </p:pic>
      <p:sp>
        <p:nvSpPr>
          <p:cNvPr id="5" name="Rectangle 4"/>
          <p:cNvSpPr/>
          <p:nvPr/>
        </p:nvSpPr>
        <p:spPr>
          <a:xfrm>
            <a:off x="946878" y="3984915"/>
            <a:ext cx="6096000" cy="1323439"/>
          </a:xfrm>
          <a:prstGeom prst="rect">
            <a:avLst/>
          </a:prstGeom>
        </p:spPr>
        <p:txBody>
          <a:bodyPr>
            <a:spAutoFit/>
          </a:bodyPr>
          <a:lstStyle/>
          <a:p>
            <a:pPr algn="just"/>
            <a:r>
              <a:rPr lang="en-US" sz="2000" dirty="0"/>
              <a:t>Specifically, to run on a cluster, the </a:t>
            </a:r>
            <a:r>
              <a:rPr lang="en-US" sz="2000" dirty="0" err="1"/>
              <a:t>SparkContext</a:t>
            </a:r>
            <a:r>
              <a:rPr lang="en-US" sz="2000" dirty="0"/>
              <a:t> can connect to several types of </a:t>
            </a:r>
            <a:r>
              <a:rPr lang="en-US" sz="2000" b="1" i="1" dirty="0" smtClean="0"/>
              <a:t>Cluster Managers</a:t>
            </a:r>
            <a:r>
              <a:rPr lang="en-US" sz="2000" dirty="0"/>
              <a:t> (either Spark’s own standalone cluster manager, </a:t>
            </a:r>
            <a:r>
              <a:rPr lang="en-US" sz="2000" dirty="0" err="1"/>
              <a:t>Mesos</a:t>
            </a:r>
            <a:r>
              <a:rPr lang="en-US" sz="2000" dirty="0"/>
              <a:t> or YARN), which allocate resources across applications. </a:t>
            </a:r>
            <a:endParaRPr lang="en-US" sz="2000" b="0" i="0" dirty="0" smtClean="0">
              <a:solidFill>
                <a:srgbClr val="1D1F22"/>
              </a:solidFill>
              <a:effectLst/>
              <a:latin typeface="Helvetica Neue" charset="0"/>
            </a:endParaRPr>
          </a:p>
        </p:txBody>
      </p:sp>
      <p:sp>
        <p:nvSpPr>
          <p:cNvPr id="3" name="Date Placeholder 2"/>
          <p:cNvSpPr>
            <a:spLocks noGrp="1"/>
          </p:cNvSpPr>
          <p:nvPr>
            <p:ph type="dt" sz="half" idx="10"/>
          </p:nvPr>
        </p:nvSpPr>
        <p:spPr/>
        <p:txBody>
          <a:bodyPr/>
          <a:lstStyle/>
          <a:p>
            <a:fld id="{44A859EB-5B19-CF47-A189-AEF46A124AF9}"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37450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Worker Node - Executor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878" y="1891740"/>
            <a:ext cx="7620000" cy="3619500"/>
          </a:xfrm>
        </p:spPr>
      </p:pic>
      <p:sp>
        <p:nvSpPr>
          <p:cNvPr id="5" name="Rectangle 4"/>
          <p:cNvSpPr/>
          <p:nvPr/>
        </p:nvSpPr>
        <p:spPr>
          <a:xfrm>
            <a:off x="946878" y="4696629"/>
            <a:ext cx="6096000" cy="2031325"/>
          </a:xfrm>
          <a:prstGeom prst="rect">
            <a:avLst/>
          </a:prstGeom>
        </p:spPr>
        <p:txBody>
          <a:bodyPr>
            <a:spAutoFit/>
          </a:bodyPr>
          <a:lstStyle/>
          <a:p>
            <a:pPr algn="just"/>
            <a:r>
              <a:rPr lang="en-US" dirty="0" smtClean="0"/>
              <a:t>Once connected, Spark acquires </a:t>
            </a:r>
            <a:r>
              <a:rPr lang="en-US" b="1" i="1" dirty="0"/>
              <a:t>E</a:t>
            </a:r>
            <a:r>
              <a:rPr lang="en-US" b="1" i="1" dirty="0" smtClean="0"/>
              <a:t>xecutors</a:t>
            </a:r>
            <a:r>
              <a:rPr lang="en-US" dirty="0" smtClean="0"/>
              <a:t> on nodes in the cluster, which are processes that run computations and store data for your application. Next, it sends your application code (defined by JAR or Python files passed to </a:t>
            </a:r>
            <a:r>
              <a:rPr lang="en-US" dirty="0" err="1" smtClean="0"/>
              <a:t>SparkContext</a:t>
            </a:r>
            <a:r>
              <a:rPr lang="en-US" dirty="0" smtClean="0"/>
              <a:t>) to the executors. Finally, </a:t>
            </a:r>
            <a:r>
              <a:rPr lang="en-US" dirty="0" err="1" smtClean="0"/>
              <a:t>SparkContext</a:t>
            </a:r>
            <a:r>
              <a:rPr lang="en-US" dirty="0" smtClean="0"/>
              <a:t> sends </a:t>
            </a:r>
            <a:r>
              <a:rPr lang="en-US" i="1" dirty="0" smtClean="0"/>
              <a:t>tasks</a:t>
            </a:r>
            <a:r>
              <a:rPr lang="en-US" dirty="0" smtClean="0"/>
              <a:t> to the executors to run.</a:t>
            </a:r>
            <a:endParaRPr lang="en-US" b="0" i="0" dirty="0" smtClean="0">
              <a:solidFill>
                <a:srgbClr val="1D1F22"/>
              </a:solidFill>
              <a:effectLst/>
              <a:latin typeface="Helvetica Neue" charset="0"/>
            </a:endParaRPr>
          </a:p>
          <a:p>
            <a:endParaRPr lang="en-US" b="0" i="0" dirty="0" smtClean="0">
              <a:solidFill>
                <a:srgbClr val="1D1F22"/>
              </a:solidFill>
              <a:effectLst/>
              <a:latin typeface="Helvetica Neue" charset="0"/>
            </a:endParaRPr>
          </a:p>
        </p:txBody>
      </p:sp>
      <p:sp>
        <p:nvSpPr>
          <p:cNvPr id="3" name="Date Placeholder 2"/>
          <p:cNvSpPr>
            <a:spLocks noGrp="1"/>
          </p:cNvSpPr>
          <p:nvPr>
            <p:ph type="dt" sz="half" idx="10"/>
          </p:nvPr>
        </p:nvSpPr>
        <p:spPr/>
        <p:txBody>
          <a:bodyPr/>
          <a:lstStyle/>
          <a:p>
            <a:fld id="{11A1F3BD-3ABE-7044-AEDF-4D0140CC2CA5}"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8794369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SparkContext</a:t>
            </a:r>
            <a:r>
              <a:rPr lang="en-US" dirty="0" err="1" smtClean="0">
                <a:sym typeface="Wingdings"/>
              </a:rPr>
              <a:t>ClusterManager</a:t>
            </a:r>
            <a:r>
              <a:rPr lang="en-US" dirty="0" smtClean="0">
                <a:sym typeface="Wingdings"/>
              </a:rPr>
              <a:t> Executor</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878" y="1354713"/>
            <a:ext cx="7620000" cy="3619500"/>
          </a:xfrm>
        </p:spPr>
      </p:pic>
      <p:sp>
        <p:nvSpPr>
          <p:cNvPr id="5" name="Rectangle 4"/>
          <p:cNvSpPr/>
          <p:nvPr/>
        </p:nvSpPr>
        <p:spPr>
          <a:xfrm>
            <a:off x="417285" y="4342870"/>
            <a:ext cx="8421915" cy="2308324"/>
          </a:xfrm>
          <a:prstGeom prst="rect">
            <a:avLst/>
          </a:prstGeom>
        </p:spPr>
        <p:txBody>
          <a:bodyPr wrap="square">
            <a:spAutoFit/>
          </a:bodyPr>
          <a:lstStyle/>
          <a:p>
            <a:pPr marL="285750" indent="-285750" algn="just">
              <a:buFont typeface="Arial" charset="0"/>
              <a:buChar char="•"/>
            </a:pPr>
            <a:r>
              <a:rPr lang="en-US" dirty="0"/>
              <a:t>Each application gets its own executor processes, which stay up for the duration of the whole application and run tasks in multiple threads. </a:t>
            </a:r>
            <a:endParaRPr lang="en-US" dirty="0" smtClean="0"/>
          </a:p>
          <a:p>
            <a:pPr marL="285750" indent="-285750" algn="just">
              <a:buFont typeface="Arial" charset="0"/>
              <a:buChar char="•"/>
            </a:pPr>
            <a:r>
              <a:rPr lang="en-US" dirty="0" smtClean="0"/>
              <a:t>This </a:t>
            </a:r>
            <a:r>
              <a:rPr lang="en-US" dirty="0"/>
              <a:t>has the benefit of isolating applications from each other, on both the scheduling side (each driver schedules its own tasks) and executor side (tasks from different applications run in different JVMs). </a:t>
            </a:r>
            <a:endParaRPr lang="en-US" dirty="0" smtClean="0"/>
          </a:p>
          <a:p>
            <a:pPr marL="285750" indent="-285750" algn="just">
              <a:buFont typeface="Arial" charset="0"/>
              <a:buChar char="•"/>
            </a:pPr>
            <a:r>
              <a:rPr lang="en-US" dirty="0" smtClean="0"/>
              <a:t>However</a:t>
            </a:r>
            <a:r>
              <a:rPr lang="en-US" dirty="0"/>
              <a:t>, it also means that data cannot be shared across different Spark applications (instances of </a:t>
            </a:r>
            <a:r>
              <a:rPr lang="en-US" dirty="0" err="1"/>
              <a:t>SparkContext</a:t>
            </a:r>
            <a:r>
              <a:rPr lang="en-US" dirty="0"/>
              <a:t>) without writing it to an external storage system.</a:t>
            </a:r>
          </a:p>
          <a:p>
            <a:endParaRPr lang="en-US" b="0" i="0" dirty="0" smtClean="0">
              <a:solidFill>
                <a:srgbClr val="1D1F22"/>
              </a:solidFill>
              <a:effectLst/>
              <a:latin typeface="Helvetica Neue" charset="0"/>
            </a:endParaRPr>
          </a:p>
        </p:txBody>
      </p:sp>
      <p:sp>
        <p:nvSpPr>
          <p:cNvPr id="3" name="Date Placeholder 2"/>
          <p:cNvSpPr>
            <a:spLocks noGrp="1"/>
          </p:cNvSpPr>
          <p:nvPr>
            <p:ph type="dt" sz="half" idx="10"/>
          </p:nvPr>
        </p:nvSpPr>
        <p:spPr/>
        <p:txBody>
          <a:bodyPr/>
          <a:lstStyle/>
          <a:p>
            <a:fld id="{A660F75F-7DAD-E54B-B6F1-5189C1061F80}"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661659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abstraction in Spark</a:t>
            </a:r>
            <a:endParaRPr lang="en-US" dirty="0"/>
          </a:p>
        </p:txBody>
      </p:sp>
      <p:sp>
        <p:nvSpPr>
          <p:cNvPr id="3" name="Content Placeholder 2"/>
          <p:cNvSpPr>
            <a:spLocks noGrp="1"/>
          </p:cNvSpPr>
          <p:nvPr>
            <p:ph idx="1"/>
          </p:nvPr>
        </p:nvSpPr>
        <p:spPr/>
        <p:txBody>
          <a:bodyPr/>
          <a:lstStyle/>
          <a:p>
            <a:pPr algn="just"/>
            <a:r>
              <a:rPr lang="en-US" dirty="0" smtClean="0"/>
              <a:t>The </a:t>
            </a:r>
            <a:r>
              <a:rPr lang="en-US" dirty="0"/>
              <a:t>main abstraction Spark provides is a </a:t>
            </a:r>
            <a:r>
              <a:rPr lang="en-US" i="1" dirty="0"/>
              <a:t>resilient distributed dataset</a:t>
            </a:r>
            <a:r>
              <a:rPr lang="en-US" dirty="0"/>
              <a:t> (RDD), which is a collection of elements partitioned across the nodes of the cluster that can be operated on in parallel. </a:t>
            </a:r>
            <a:endParaRPr lang="en-US" dirty="0" smtClean="0"/>
          </a:p>
          <a:p>
            <a:pPr algn="just"/>
            <a:r>
              <a:rPr lang="en-US" dirty="0" smtClean="0"/>
              <a:t>RDDs </a:t>
            </a:r>
            <a:r>
              <a:rPr lang="en-US" dirty="0"/>
              <a:t>are created by starting with a file in the Hadoop file system (or any other Hadoop-supported file system), or an existing Scala collection in the driver program, and transforming it. </a:t>
            </a:r>
            <a:endParaRPr lang="en-US" dirty="0" smtClean="0"/>
          </a:p>
          <a:p>
            <a:pPr algn="just"/>
            <a:r>
              <a:rPr lang="en-US" dirty="0" smtClean="0"/>
              <a:t>Users </a:t>
            </a:r>
            <a:r>
              <a:rPr lang="en-US" dirty="0"/>
              <a:t>may also ask Spark to </a:t>
            </a:r>
            <a:r>
              <a:rPr lang="en-US" i="1" dirty="0"/>
              <a:t>persist</a:t>
            </a:r>
            <a:r>
              <a:rPr lang="en-US" dirty="0"/>
              <a:t> an RDD in memory, allowing it to be reused efficiently across parallel operations. </a:t>
            </a:r>
            <a:endParaRPr lang="en-US" dirty="0" smtClean="0"/>
          </a:p>
          <a:p>
            <a:pPr algn="just"/>
            <a:r>
              <a:rPr lang="en-US" dirty="0" smtClean="0"/>
              <a:t>Finally</a:t>
            </a:r>
            <a:r>
              <a:rPr lang="en-US" dirty="0"/>
              <a:t>, RDDs automatically recover from node failures.</a:t>
            </a:r>
          </a:p>
        </p:txBody>
      </p:sp>
      <p:sp>
        <p:nvSpPr>
          <p:cNvPr id="4" name="Date Placeholder 3"/>
          <p:cNvSpPr>
            <a:spLocks noGrp="1"/>
          </p:cNvSpPr>
          <p:nvPr>
            <p:ph type="dt" sz="half" idx="10"/>
          </p:nvPr>
        </p:nvSpPr>
        <p:spPr/>
        <p:txBody>
          <a:bodyPr/>
          <a:lstStyle/>
          <a:p>
            <a:fld id="{14775A2F-A680-5048-8F84-E9A04ADEAC31}"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319721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points - RDD</a:t>
            </a:r>
            <a:endParaRPr lang="en-US" dirty="0"/>
          </a:p>
        </p:txBody>
      </p:sp>
      <p:sp>
        <p:nvSpPr>
          <p:cNvPr id="3" name="Content Placeholder 2"/>
          <p:cNvSpPr>
            <a:spLocks noGrp="1"/>
          </p:cNvSpPr>
          <p:nvPr>
            <p:ph idx="1"/>
          </p:nvPr>
        </p:nvSpPr>
        <p:spPr/>
        <p:txBody>
          <a:bodyPr/>
          <a:lstStyle/>
          <a:p>
            <a:r>
              <a:rPr lang="en-US" dirty="0"/>
              <a:t>Allow apps to keep working sets in memory for efficient reuse </a:t>
            </a:r>
            <a:endParaRPr lang="en-US" dirty="0" smtClean="0"/>
          </a:p>
          <a:p>
            <a:r>
              <a:rPr lang="en-US" dirty="0" smtClean="0"/>
              <a:t>Retain </a:t>
            </a:r>
            <a:r>
              <a:rPr lang="en-US" dirty="0"/>
              <a:t>the attractive properties of </a:t>
            </a:r>
            <a:r>
              <a:rPr lang="en-US" dirty="0" smtClean="0"/>
              <a:t>MapReduce</a:t>
            </a:r>
          </a:p>
          <a:p>
            <a:r>
              <a:rPr lang="en-US" dirty="0" smtClean="0"/>
              <a:t>Fault </a:t>
            </a:r>
            <a:r>
              <a:rPr lang="en-US" dirty="0"/>
              <a:t>tolerance, data locality, scalability </a:t>
            </a:r>
          </a:p>
          <a:p>
            <a:r>
              <a:rPr lang="en-US" dirty="0" smtClean="0"/>
              <a:t>Support </a:t>
            </a:r>
            <a:r>
              <a:rPr lang="en-US" dirty="0"/>
              <a:t>a wide range of applications</a:t>
            </a:r>
          </a:p>
        </p:txBody>
      </p:sp>
      <p:sp>
        <p:nvSpPr>
          <p:cNvPr id="4" name="Date Placeholder 3"/>
          <p:cNvSpPr>
            <a:spLocks noGrp="1"/>
          </p:cNvSpPr>
          <p:nvPr>
            <p:ph type="dt" sz="half" idx="10"/>
          </p:nvPr>
        </p:nvSpPr>
        <p:spPr/>
        <p:txBody>
          <a:bodyPr/>
          <a:lstStyle/>
          <a:p>
            <a:fld id="{30AB0B8F-1921-5341-95E6-FA41986B9E72}"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9259920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abstraction in Spark</a:t>
            </a:r>
            <a:endParaRPr lang="en-US" dirty="0"/>
          </a:p>
        </p:txBody>
      </p:sp>
      <p:sp>
        <p:nvSpPr>
          <p:cNvPr id="3" name="Content Placeholder 2"/>
          <p:cNvSpPr>
            <a:spLocks noGrp="1"/>
          </p:cNvSpPr>
          <p:nvPr>
            <p:ph idx="1"/>
          </p:nvPr>
        </p:nvSpPr>
        <p:spPr/>
        <p:txBody>
          <a:bodyPr>
            <a:normAutofit lnSpcReduction="10000"/>
          </a:bodyPr>
          <a:lstStyle/>
          <a:p>
            <a:pPr algn="just"/>
            <a:r>
              <a:rPr lang="en-US" dirty="0"/>
              <a:t>A second abstraction in Spark is </a:t>
            </a:r>
            <a:r>
              <a:rPr lang="en-US" b="1" i="1" dirty="0"/>
              <a:t>shared variables</a:t>
            </a:r>
            <a:r>
              <a:rPr lang="en-US" dirty="0"/>
              <a:t> that can be used in parallel operations. </a:t>
            </a:r>
            <a:endParaRPr lang="en-US" dirty="0" smtClean="0"/>
          </a:p>
          <a:p>
            <a:pPr algn="just"/>
            <a:r>
              <a:rPr lang="en-US" dirty="0" smtClean="0"/>
              <a:t>By </a:t>
            </a:r>
            <a:r>
              <a:rPr lang="en-US" dirty="0"/>
              <a:t>default, when Spark runs a function in parallel as a set of tasks on different nodes, it ships a copy of each variable used in the function to each task. </a:t>
            </a:r>
            <a:endParaRPr lang="en-US" dirty="0" smtClean="0"/>
          </a:p>
          <a:p>
            <a:pPr algn="just"/>
            <a:r>
              <a:rPr lang="en-US" dirty="0" smtClean="0"/>
              <a:t>Sometimes</a:t>
            </a:r>
            <a:r>
              <a:rPr lang="en-US" dirty="0"/>
              <a:t>, a variable needs to be shared across tasks, or between tasks and the driver program. </a:t>
            </a:r>
            <a:endParaRPr lang="en-US" dirty="0" smtClean="0"/>
          </a:p>
          <a:p>
            <a:pPr algn="just"/>
            <a:r>
              <a:rPr lang="en-US" dirty="0" smtClean="0"/>
              <a:t>Spark </a:t>
            </a:r>
            <a:r>
              <a:rPr lang="en-US" dirty="0"/>
              <a:t>supports two types of shared variables: </a:t>
            </a:r>
            <a:r>
              <a:rPr lang="en-US" b="1" i="1" dirty="0"/>
              <a:t>broadcast variables</a:t>
            </a:r>
            <a:r>
              <a:rPr lang="en-US" dirty="0"/>
              <a:t>, which can be used to cache a value in memory on all nodes, and </a:t>
            </a:r>
            <a:r>
              <a:rPr lang="en-US" b="1" i="1" dirty="0"/>
              <a:t>accumulators</a:t>
            </a:r>
            <a:r>
              <a:rPr lang="en-US" dirty="0"/>
              <a:t>, which are variables that are only “added” to, such as counters and sums.</a:t>
            </a:r>
          </a:p>
        </p:txBody>
      </p:sp>
      <p:sp>
        <p:nvSpPr>
          <p:cNvPr id="4" name="Date Placeholder 3"/>
          <p:cNvSpPr>
            <a:spLocks noGrp="1"/>
          </p:cNvSpPr>
          <p:nvPr>
            <p:ph type="dt" sz="half" idx="10"/>
          </p:nvPr>
        </p:nvSpPr>
        <p:spPr/>
        <p:txBody>
          <a:bodyPr/>
          <a:lstStyle/>
          <a:p>
            <a:fld id="{24783117-85D6-1E44-B640-DF3C351D736E}"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49429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 Mining Algorithm</a:t>
            </a:r>
            <a:endParaRPr lang="en-US" dirty="0"/>
          </a:p>
        </p:txBody>
      </p:sp>
      <p:sp>
        <p:nvSpPr>
          <p:cNvPr id="3" name="Content Placeholder 2"/>
          <p:cNvSpPr>
            <a:spLocks noGrp="1"/>
          </p:cNvSpPr>
          <p:nvPr>
            <p:ph idx="1"/>
          </p:nvPr>
        </p:nvSpPr>
        <p:spPr/>
        <p:txBody>
          <a:bodyPr>
            <a:normAutofit lnSpcReduction="10000"/>
          </a:bodyPr>
          <a:lstStyle/>
          <a:p>
            <a:pPr algn="just"/>
            <a:r>
              <a:rPr lang="en-US" b="1" dirty="0" smtClean="0"/>
              <a:t>Applications</a:t>
            </a:r>
            <a:r>
              <a:rPr lang="en-US" dirty="0" smtClean="0"/>
              <a:t>: Many applications in Enterprise and IT e.g., Network log, Message log, Transaction log, Server log, System log etc.</a:t>
            </a:r>
            <a:endParaRPr lang="en-US" b="1" dirty="0" smtClean="0"/>
          </a:p>
          <a:p>
            <a:pPr algn="just"/>
            <a:r>
              <a:rPr lang="en-US" b="1" dirty="0" smtClean="0"/>
              <a:t>Problem description</a:t>
            </a:r>
            <a:r>
              <a:rPr lang="en-US" dirty="0" smtClean="0"/>
              <a:t>: Suppose you </a:t>
            </a:r>
            <a:r>
              <a:rPr lang="en-US" dirty="0"/>
              <a:t>have a huge amount </a:t>
            </a:r>
            <a:r>
              <a:rPr lang="en-US" dirty="0" smtClean="0"/>
              <a:t>of logs, </a:t>
            </a:r>
            <a:r>
              <a:rPr lang="en-US" dirty="0"/>
              <a:t>and you want to load them into </a:t>
            </a:r>
            <a:r>
              <a:rPr lang="en-US" dirty="0" smtClean="0"/>
              <a:t>memory and find </a:t>
            </a:r>
            <a:r>
              <a:rPr lang="en-US" dirty="0"/>
              <a:t>the log messages that contain an error</a:t>
            </a:r>
            <a:r>
              <a:rPr lang="en-US" dirty="0" smtClean="0"/>
              <a:t>.</a:t>
            </a:r>
          </a:p>
          <a:p>
            <a:pPr algn="just"/>
            <a:r>
              <a:rPr lang="en-US" b="1" dirty="0" smtClean="0"/>
              <a:t>Approach</a:t>
            </a:r>
            <a:r>
              <a:rPr lang="en-US" dirty="0" smtClean="0"/>
              <a:t>: Find the log messages that contain a </a:t>
            </a:r>
            <a:r>
              <a:rPr lang="en-US" dirty="0"/>
              <a:t>string </a:t>
            </a:r>
            <a:r>
              <a:rPr lang="en-US" dirty="0" smtClean="0"/>
              <a:t>“error”, </a:t>
            </a:r>
            <a:r>
              <a:rPr lang="en-US" dirty="0"/>
              <a:t>and then interactively search for </a:t>
            </a:r>
            <a:r>
              <a:rPr lang="en-US" dirty="0" smtClean="0"/>
              <a:t>a </a:t>
            </a:r>
            <a:r>
              <a:rPr lang="en-US" dirty="0"/>
              <a:t>couple of different patterns within these errors. </a:t>
            </a:r>
            <a:endParaRPr lang="en-US" dirty="0" smtClean="0"/>
          </a:p>
          <a:p>
            <a:pPr marL="0" indent="0" algn="just">
              <a:buNone/>
            </a:pPr>
            <a:r>
              <a:rPr lang="en-US" dirty="0"/>
              <a:t> </a:t>
            </a:r>
          </a:p>
          <a:p>
            <a:pPr marL="0" indent="0">
              <a:buNone/>
            </a:pPr>
            <a:r>
              <a:rPr lang="en-US" dirty="0"/>
              <a:t>So let's see how we can do this in a very nice fashion in Spark.</a:t>
            </a:r>
          </a:p>
          <a:p>
            <a:endParaRPr lang="en-US" dirty="0">
              <a:solidFill>
                <a:srgbClr val="FF0000"/>
              </a:solidFill>
            </a:endParaRPr>
          </a:p>
        </p:txBody>
      </p:sp>
      <p:sp>
        <p:nvSpPr>
          <p:cNvPr id="4" name="Date Placeholder 3"/>
          <p:cNvSpPr>
            <a:spLocks noGrp="1"/>
          </p:cNvSpPr>
          <p:nvPr>
            <p:ph type="dt" sz="half" idx="10"/>
          </p:nvPr>
        </p:nvSpPr>
        <p:spPr/>
        <p:txBody>
          <a:bodyPr/>
          <a:lstStyle/>
          <a:p>
            <a:fld id="{6D574A81-B562-DE4D-8CA2-43D5D7715DE8}"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820959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3" name="Rectangle 2"/>
          <p:cNvSpPr/>
          <p:nvPr/>
        </p:nvSpPr>
        <p:spPr>
          <a:xfrm>
            <a:off x="712204" y="3344550"/>
            <a:ext cx="6997505" cy="1015663"/>
          </a:xfrm>
          <a:prstGeom prst="rect">
            <a:avLst/>
          </a:prstGeom>
        </p:spPr>
        <p:txBody>
          <a:bodyPr wrap="square">
            <a:spAutoFit/>
          </a:bodyPr>
          <a:lstStyle/>
          <a:p>
            <a:r>
              <a:rPr lang="en-US" sz="2000" dirty="0"/>
              <a:t>So of course, </a:t>
            </a:r>
            <a:r>
              <a:rPr lang="en-US" sz="2000" dirty="0" smtClean="0"/>
              <a:t>we </a:t>
            </a:r>
            <a:r>
              <a:rPr lang="en-US" sz="2000" dirty="0"/>
              <a:t>have a cluster. </a:t>
            </a:r>
            <a:endParaRPr lang="en-US" sz="2000" dirty="0" smtClean="0"/>
          </a:p>
          <a:p>
            <a:r>
              <a:rPr lang="en-US" sz="2000" dirty="0" smtClean="0"/>
              <a:t>We </a:t>
            </a:r>
            <a:r>
              <a:rPr lang="en-US" sz="2000" dirty="0"/>
              <a:t>have a lot of worker machines, and </a:t>
            </a:r>
            <a:r>
              <a:rPr lang="en-US" sz="2000" dirty="0" smtClean="0"/>
              <a:t>say </a:t>
            </a:r>
            <a:r>
              <a:rPr lang="en-US" sz="2000" dirty="0"/>
              <a:t>a driver machine that is orchestrating everything.</a:t>
            </a:r>
            <a:endParaRPr lang="en-US" sz="2000" b="0" i="0" dirty="0">
              <a:effectLst/>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5729" y="3852382"/>
            <a:ext cx="1231900" cy="1244600"/>
          </a:xfrm>
        </p:spPr>
      </p:pic>
      <p:pic>
        <p:nvPicPr>
          <p:cNvPr id="13" name="Content Placeholder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372" y="5096982"/>
            <a:ext cx="1231900" cy="1244600"/>
          </a:xfrm>
          <a:prstGeom prst="rect">
            <a:avLst/>
          </a:prstGeom>
        </p:spPr>
      </p:pic>
      <p:pic>
        <p:nvPicPr>
          <p:cNvPr id="14" name="Content Placeholder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9734" y="1629311"/>
            <a:ext cx="1231900" cy="12446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819" y="2758835"/>
            <a:ext cx="1193800" cy="1270000"/>
          </a:xfrm>
          <a:prstGeom prst="rect">
            <a:avLst/>
          </a:prstGeom>
        </p:spPr>
      </p:pic>
      <p:sp>
        <p:nvSpPr>
          <p:cNvPr id="4" name="Date Placeholder 3"/>
          <p:cNvSpPr>
            <a:spLocks noGrp="1"/>
          </p:cNvSpPr>
          <p:nvPr>
            <p:ph type="dt" sz="half" idx="10"/>
          </p:nvPr>
        </p:nvSpPr>
        <p:spPr/>
        <p:txBody>
          <a:bodyPr/>
          <a:lstStyle/>
          <a:p>
            <a:fld id="{26475395-A598-054A-AE5C-A7D25111BE8E}"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245087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952"/>
          </a:xfrm>
        </p:spPr>
        <p:txBody>
          <a:bodyPr>
            <a:normAutofit fontScale="90000"/>
          </a:bodyPr>
          <a:lstStyle/>
          <a:p>
            <a:r>
              <a:rPr lang="en-US" dirty="0"/>
              <a:t>Related Projects</a:t>
            </a:r>
          </a:p>
        </p:txBody>
      </p:sp>
      <p:sp>
        <p:nvSpPr>
          <p:cNvPr id="3" name="Content Placeholder 2"/>
          <p:cNvSpPr>
            <a:spLocks noGrp="1"/>
          </p:cNvSpPr>
          <p:nvPr>
            <p:ph idx="1"/>
          </p:nvPr>
        </p:nvSpPr>
        <p:spPr>
          <a:xfrm>
            <a:off x="838200" y="1420837"/>
            <a:ext cx="10515600" cy="4756126"/>
          </a:xfrm>
        </p:spPr>
        <p:txBody>
          <a:bodyPr>
            <a:normAutofit fontScale="62500" lnSpcReduction="20000"/>
          </a:bodyPr>
          <a:lstStyle/>
          <a:p>
            <a:pPr algn="just"/>
            <a:r>
              <a:rPr lang="en-US" b="1" dirty="0" err="1" smtClean="0"/>
              <a:t>Ambari</a:t>
            </a:r>
            <a:r>
              <a:rPr lang="en-US" dirty="0" smtClean="0"/>
              <a:t>: </a:t>
            </a:r>
            <a:r>
              <a:rPr lang="en-US" dirty="0"/>
              <a:t>A web-based tool for provisioning, managing, and monitoring Apache Hadoop clusters which includes support for Hadoop HDFS, Hadoop MapReduce, Hive, </a:t>
            </a:r>
            <a:r>
              <a:rPr lang="en-US" dirty="0" err="1" smtClean="0"/>
              <a:t>HBase</a:t>
            </a:r>
            <a:r>
              <a:rPr lang="en-US" dirty="0"/>
              <a:t>, </a:t>
            </a:r>
            <a:r>
              <a:rPr lang="en-US" dirty="0" err="1"/>
              <a:t>ZooKeeper</a:t>
            </a:r>
            <a:r>
              <a:rPr lang="en-US" dirty="0"/>
              <a:t>, </a:t>
            </a:r>
            <a:r>
              <a:rPr lang="en-US" dirty="0" smtClean="0"/>
              <a:t>Pig </a:t>
            </a:r>
            <a:r>
              <a:rPr lang="en-US" dirty="0"/>
              <a:t>and </a:t>
            </a:r>
            <a:r>
              <a:rPr lang="en-US" dirty="0" err="1" smtClean="0"/>
              <a:t>Sqoop</a:t>
            </a:r>
            <a:r>
              <a:rPr lang="en-US" dirty="0" smtClean="0"/>
              <a:t> etc. </a:t>
            </a:r>
            <a:endParaRPr lang="en-US" dirty="0"/>
          </a:p>
          <a:p>
            <a:pPr lvl="1" algn="just"/>
            <a:r>
              <a:rPr lang="en-US" dirty="0" err="1" smtClean="0"/>
              <a:t>Ambari</a:t>
            </a:r>
            <a:r>
              <a:rPr lang="en-US" dirty="0" smtClean="0"/>
              <a:t> </a:t>
            </a:r>
            <a:r>
              <a:rPr lang="en-US" dirty="0"/>
              <a:t>also provides a dashboard for viewing cluster health such as </a:t>
            </a:r>
            <a:r>
              <a:rPr lang="en-US" dirty="0" err="1"/>
              <a:t>heatmaps</a:t>
            </a:r>
            <a:r>
              <a:rPr lang="en-US" dirty="0"/>
              <a:t> and ability to view MapReduce, Pig and Hive applications visually </a:t>
            </a:r>
            <a:r>
              <a:rPr lang="en-US" dirty="0" smtClean="0"/>
              <a:t>along with </a:t>
            </a:r>
            <a:r>
              <a:rPr lang="en-US" dirty="0"/>
              <a:t>features to diagnose their performance characteristics in a user-friendly manner.</a:t>
            </a:r>
          </a:p>
          <a:p>
            <a:pPr algn="just"/>
            <a:r>
              <a:rPr lang="en-US" b="1" dirty="0" smtClean="0"/>
              <a:t>Avro</a:t>
            </a:r>
            <a:r>
              <a:rPr lang="en-US" dirty="0" smtClean="0"/>
              <a:t>: </a:t>
            </a:r>
            <a:r>
              <a:rPr lang="en-US" dirty="0"/>
              <a:t>A data serialization system</a:t>
            </a:r>
            <a:r>
              <a:rPr lang="en-US" dirty="0" smtClean="0"/>
              <a:t>.</a:t>
            </a:r>
          </a:p>
          <a:p>
            <a:pPr lvl="1" algn="just"/>
            <a:r>
              <a:rPr lang="en-US" b="1" dirty="0"/>
              <a:t>Data serialization</a:t>
            </a:r>
            <a:r>
              <a:rPr lang="en-US" dirty="0"/>
              <a:t> is the process of converting </a:t>
            </a:r>
            <a:r>
              <a:rPr lang="en-US" b="1" dirty="0"/>
              <a:t>data</a:t>
            </a:r>
            <a:r>
              <a:rPr lang="en-US" dirty="0"/>
              <a:t> objects present in complex </a:t>
            </a:r>
            <a:r>
              <a:rPr lang="en-US" b="1" dirty="0"/>
              <a:t>data</a:t>
            </a:r>
            <a:r>
              <a:rPr lang="en-US" dirty="0"/>
              <a:t> structures into a byte stream for storage, transfer and distribution purposes on physical devices.</a:t>
            </a:r>
          </a:p>
          <a:p>
            <a:pPr algn="just"/>
            <a:r>
              <a:rPr lang="en-US" b="1" dirty="0" err="1" smtClean="0"/>
              <a:t>Cassendra</a:t>
            </a:r>
            <a:r>
              <a:rPr lang="en-US" dirty="0" smtClean="0"/>
              <a:t>: </a:t>
            </a:r>
            <a:r>
              <a:rPr lang="en-US" dirty="0"/>
              <a:t>A scalable multi-master </a:t>
            </a:r>
            <a:r>
              <a:rPr lang="en-US" dirty="0" smtClean="0"/>
              <a:t>NoSQL database </a:t>
            </a:r>
            <a:r>
              <a:rPr lang="en-US" dirty="0"/>
              <a:t>with no single points of failure.</a:t>
            </a:r>
          </a:p>
          <a:p>
            <a:pPr algn="just"/>
            <a:r>
              <a:rPr lang="en-US" b="1" dirty="0" err="1" smtClean="0"/>
              <a:t>Chukwa</a:t>
            </a:r>
            <a:r>
              <a:rPr lang="en-US" dirty="0" smtClean="0"/>
              <a:t>: </a:t>
            </a:r>
            <a:r>
              <a:rPr lang="en-US" dirty="0"/>
              <a:t>A data collection system for managing large distributed systems.</a:t>
            </a:r>
          </a:p>
          <a:p>
            <a:pPr algn="just"/>
            <a:r>
              <a:rPr lang="en-US" b="1" dirty="0" err="1" smtClean="0"/>
              <a:t>HBase</a:t>
            </a:r>
            <a:r>
              <a:rPr lang="en-US" dirty="0" smtClean="0"/>
              <a:t>: </a:t>
            </a:r>
            <a:r>
              <a:rPr lang="en-US" dirty="0"/>
              <a:t>A scalable, </a:t>
            </a:r>
            <a:r>
              <a:rPr lang="en-US" dirty="0" smtClean="0"/>
              <a:t>distributed, NoSQL </a:t>
            </a:r>
            <a:r>
              <a:rPr lang="en-US" dirty="0"/>
              <a:t>database that supports structured data storage for large tables.</a:t>
            </a:r>
          </a:p>
          <a:p>
            <a:pPr algn="just"/>
            <a:r>
              <a:rPr lang="en-US" b="1" dirty="0" smtClean="0"/>
              <a:t>Hive</a:t>
            </a:r>
            <a:r>
              <a:rPr lang="en-US" dirty="0" smtClean="0"/>
              <a:t>: </a:t>
            </a:r>
            <a:r>
              <a:rPr lang="en-US" dirty="0"/>
              <a:t>A data warehouse infrastructure </a:t>
            </a:r>
            <a:r>
              <a:rPr lang="en-US" dirty="0" smtClean="0"/>
              <a:t>that </a:t>
            </a:r>
            <a:r>
              <a:rPr lang="en-US" dirty="0"/>
              <a:t>provides data summarization and </a:t>
            </a:r>
            <a:r>
              <a:rPr lang="en-US" dirty="0" err="1" smtClean="0"/>
              <a:t>adhoc</a:t>
            </a:r>
            <a:r>
              <a:rPr lang="en-US" dirty="0" smtClean="0"/>
              <a:t> </a:t>
            </a:r>
            <a:r>
              <a:rPr lang="en-US" dirty="0"/>
              <a:t>querying</a:t>
            </a:r>
            <a:r>
              <a:rPr lang="en-US" dirty="0" smtClean="0"/>
              <a:t>.</a:t>
            </a:r>
          </a:p>
          <a:p>
            <a:pPr algn="just"/>
            <a:r>
              <a:rPr lang="en-US" b="1" dirty="0" smtClean="0"/>
              <a:t>Pig</a:t>
            </a:r>
            <a:r>
              <a:rPr lang="en-US" dirty="0" smtClean="0"/>
              <a:t>: </a:t>
            </a:r>
            <a:r>
              <a:rPr lang="en-US" dirty="0"/>
              <a:t>A high-level data-flow language and execution framework for parallel computation</a:t>
            </a:r>
            <a:r>
              <a:rPr lang="en-US" dirty="0" smtClean="0"/>
              <a:t>.</a:t>
            </a:r>
          </a:p>
          <a:p>
            <a:pPr algn="just"/>
            <a:r>
              <a:rPr lang="en-US" b="1" dirty="0" err="1" smtClean="0"/>
              <a:t>ZooKeeper</a:t>
            </a:r>
            <a:r>
              <a:rPr lang="en-US" dirty="0" smtClean="0"/>
              <a:t>: </a:t>
            </a:r>
            <a:r>
              <a:rPr lang="en-US" dirty="0"/>
              <a:t>A high-performance coordination service for distributed applications</a:t>
            </a:r>
            <a:r>
              <a:rPr lang="en-US" dirty="0" smtClean="0"/>
              <a:t>.</a:t>
            </a:r>
          </a:p>
          <a:p>
            <a:pPr algn="just"/>
            <a:r>
              <a:rPr lang="en-US" b="1" dirty="0" err="1" smtClean="0"/>
              <a:t>Sqoop</a:t>
            </a:r>
            <a:r>
              <a:rPr lang="en-US" b="1" dirty="0" smtClean="0"/>
              <a:t>:</a:t>
            </a:r>
            <a:r>
              <a:rPr lang="en-US" dirty="0"/>
              <a:t> is used for loading data from relational databases into HDFS </a:t>
            </a:r>
            <a:endParaRPr lang="en-US" dirty="0" smtClean="0"/>
          </a:p>
          <a:p>
            <a:pPr algn="just"/>
            <a:r>
              <a:rPr lang="en-US" b="1" dirty="0" smtClean="0"/>
              <a:t>Flume:</a:t>
            </a:r>
            <a:r>
              <a:rPr lang="en-US" dirty="0"/>
              <a:t> is used to capture a stream of moving data</a:t>
            </a:r>
          </a:p>
          <a:p>
            <a:endParaRPr lang="en-US" dirty="0"/>
          </a:p>
        </p:txBody>
      </p:sp>
      <p:sp>
        <p:nvSpPr>
          <p:cNvPr id="4" name="Date Placeholder 3"/>
          <p:cNvSpPr>
            <a:spLocks noGrp="1"/>
          </p:cNvSpPr>
          <p:nvPr>
            <p:ph type="dt" sz="half" idx="10"/>
          </p:nvPr>
        </p:nvSpPr>
        <p:spPr/>
        <p:txBody>
          <a:bodyPr/>
          <a:lstStyle/>
          <a:p>
            <a:fld id="{2E77EFF3-1138-CE47-BD54-B4DC5583C94A}"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905468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992" y="365125"/>
            <a:ext cx="10515600" cy="1325563"/>
          </a:xfrm>
        </p:spPr>
        <p:txBody>
          <a:bodyPr/>
          <a:lstStyle/>
          <a:p>
            <a:r>
              <a:rPr lang="en-US" dirty="0"/>
              <a:t>Example: Log Mining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6175" y="1690688"/>
            <a:ext cx="3916204" cy="4351338"/>
          </a:xfrm>
        </p:spPr>
      </p:pic>
      <p:sp>
        <p:nvSpPr>
          <p:cNvPr id="6" name="TextBox 5"/>
          <p:cNvSpPr txBox="1"/>
          <p:nvPr/>
        </p:nvSpPr>
        <p:spPr>
          <a:xfrm>
            <a:off x="749992" y="3266192"/>
            <a:ext cx="5009705" cy="1200329"/>
          </a:xfrm>
          <a:prstGeom prst="rect">
            <a:avLst/>
          </a:prstGeom>
          <a:noFill/>
        </p:spPr>
        <p:txBody>
          <a:bodyPr wrap="none" rtlCol="0">
            <a:spAutoFit/>
          </a:bodyPr>
          <a:lstStyle/>
          <a:p>
            <a:r>
              <a:rPr lang="en-US" dirty="0">
                <a:latin typeface="Courier" charset="0"/>
                <a:ea typeface="Courier" charset="0"/>
                <a:cs typeface="Courier" charset="0"/>
              </a:rPr>
              <a:t>lines = </a:t>
            </a:r>
            <a:r>
              <a:rPr lang="en-US" dirty="0" err="1">
                <a:latin typeface="Courier" charset="0"/>
                <a:ea typeface="Courier" charset="0"/>
                <a:cs typeface="Courier" charset="0"/>
              </a:rPr>
              <a:t>spark.textfile</a:t>
            </a:r>
            <a:r>
              <a:rPr lang="en-US" dirty="0">
                <a:latin typeface="Courier" charset="0"/>
                <a:ea typeface="Courier" charset="0"/>
                <a:cs typeface="Courier" charset="0"/>
              </a:rPr>
              <a:t>(“</a:t>
            </a:r>
            <a:r>
              <a:rPr lang="en-US" dirty="0" err="1">
                <a:latin typeface="Courier" charset="0"/>
                <a:ea typeface="Courier" charset="0"/>
                <a:cs typeface="Courier" charset="0"/>
              </a:rPr>
              <a:t>hdfs</a:t>
            </a:r>
            <a:r>
              <a:rPr lang="en-US" dirty="0">
                <a:latin typeface="Courier" charset="0"/>
                <a:ea typeface="Courier" charset="0"/>
                <a:cs typeface="Courier" charset="0"/>
              </a:rPr>
              <a:t>://…” </a:t>
            </a:r>
            <a:r>
              <a:rPr lang="en-US" dirty="0" smtClean="0">
                <a:latin typeface="Courier" charset="0"/>
                <a:ea typeface="Courier" charset="0"/>
                <a:cs typeface="Courier" charset="0"/>
              </a:rPr>
              <a:t>)</a:t>
            </a:r>
            <a:endParaRPr lang="en-US" dirty="0">
              <a:latin typeface="Courier" charset="0"/>
              <a:ea typeface="Courier" charset="0"/>
              <a:cs typeface="Courier" charset="0"/>
            </a:endParaRPr>
          </a:p>
          <a:p>
            <a:endParaRPr lang="en-US" dirty="0" smtClean="0"/>
          </a:p>
          <a:p>
            <a:endParaRPr lang="en-US" dirty="0"/>
          </a:p>
          <a:p>
            <a:endParaRPr lang="en-US" dirty="0"/>
          </a:p>
        </p:txBody>
      </p:sp>
      <p:sp>
        <p:nvSpPr>
          <p:cNvPr id="8" name="TextBox 7"/>
          <p:cNvSpPr txBox="1"/>
          <p:nvPr/>
        </p:nvSpPr>
        <p:spPr>
          <a:xfrm>
            <a:off x="6749614" y="3312359"/>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p:nvPr/>
        </p:nvCxnSpPr>
        <p:spPr>
          <a:xfrm>
            <a:off x="5631543" y="3497025"/>
            <a:ext cx="11180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14668" y="1690688"/>
            <a:ext cx="7223706" cy="1015663"/>
          </a:xfrm>
          <a:prstGeom prst="rect">
            <a:avLst/>
          </a:prstGeom>
        </p:spPr>
        <p:txBody>
          <a:bodyPr wrap="square">
            <a:spAutoFit/>
          </a:bodyPr>
          <a:lstStyle/>
          <a:p>
            <a:pPr algn="just"/>
            <a:r>
              <a:rPr lang="en-US" sz="2000" dirty="0" smtClean="0"/>
              <a:t>Step 1: Loading </a:t>
            </a:r>
            <a:r>
              <a:rPr lang="en-US" sz="2000" dirty="0"/>
              <a:t>the data </a:t>
            </a:r>
            <a:r>
              <a:rPr lang="en-US" sz="2000" dirty="0" smtClean="0"/>
              <a:t>stored </a:t>
            </a:r>
            <a:r>
              <a:rPr lang="en-US" sz="2000" dirty="0"/>
              <a:t>on hard drives into one </a:t>
            </a:r>
            <a:r>
              <a:rPr lang="en-US" sz="2000" dirty="0" smtClean="0"/>
              <a:t>RDD i.e., loading it from hard drives into memory, distributed across the cluster.</a:t>
            </a:r>
            <a:endParaRPr lang="en-US" sz="2000" b="0" i="0" dirty="0">
              <a:effectLst/>
            </a:endParaRPr>
          </a:p>
        </p:txBody>
      </p:sp>
      <p:sp>
        <p:nvSpPr>
          <p:cNvPr id="9" name="Rectangle 8"/>
          <p:cNvSpPr/>
          <p:nvPr/>
        </p:nvSpPr>
        <p:spPr>
          <a:xfrm>
            <a:off x="614668" y="4778869"/>
            <a:ext cx="7223706" cy="1015663"/>
          </a:xfrm>
          <a:prstGeom prst="rect">
            <a:avLst/>
          </a:prstGeom>
        </p:spPr>
        <p:txBody>
          <a:bodyPr wrap="square">
            <a:spAutoFit/>
          </a:bodyPr>
          <a:lstStyle/>
          <a:p>
            <a:pPr algn="just"/>
            <a:r>
              <a:rPr lang="en-US" sz="2000" dirty="0" smtClean="0"/>
              <a:t>Loaded </a:t>
            </a:r>
            <a:r>
              <a:rPr lang="en-US" sz="2000" dirty="0"/>
              <a:t>all the log lines in </a:t>
            </a:r>
            <a:r>
              <a:rPr lang="en-US" sz="2000" dirty="0" smtClean="0"/>
              <a:t>memory distributed across the cluster. </a:t>
            </a:r>
          </a:p>
          <a:p>
            <a:pPr algn="just"/>
            <a:r>
              <a:rPr lang="en-US" sz="2000" dirty="0" smtClean="0"/>
              <a:t>So, lines RDD here is the base RDD. Next processing can be build </a:t>
            </a:r>
          </a:p>
          <a:p>
            <a:pPr algn="just"/>
            <a:r>
              <a:rPr lang="en-US" sz="2000" dirty="0" smtClean="0"/>
              <a:t>on top of that.</a:t>
            </a:r>
            <a:endParaRPr lang="en-US" sz="2000" dirty="0"/>
          </a:p>
        </p:txBody>
      </p:sp>
      <p:sp>
        <p:nvSpPr>
          <p:cNvPr id="3" name="Date Placeholder 2"/>
          <p:cNvSpPr>
            <a:spLocks noGrp="1"/>
          </p:cNvSpPr>
          <p:nvPr>
            <p:ph type="dt" sz="half" idx="10"/>
          </p:nvPr>
        </p:nvSpPr>
        <p:spPr/>
        <p:txBody>
          <a:bodyPr/>
          <a:lstStyle/>
          <a:p>
            <a:fld id="{ECA3C1F0-D074-2648-B395-D4CE87709321}" type="datetime1">
              <a:rPr lang="en-IN" smtClean="0"/>
              <a:t>18/04/21</a:t>
            </a:fld>
            <a:endParaRPr lang="en-US"/>
          </a:p>
        </p:txBody>
      </p:sp>
      <p:sp>
        <p:nvSpPr>
          <p:cNvPr id="10" name="Footer Placeholder 9"/>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40750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6175" y="1690688"/>
            <a:ext cx="3916204" cy="4351338"/>
          </a:xfrm>
        </p:spPr>
      </p:pic>
      <p:sp>
        <p:nvSpPr>
          <p:cNvPr id="6" name="TextBox 5"/>
          <p:cNvSpPr txBox="1"/>
          <p:nvPr/>
        </p:nvSpPr>
        <p:spPr>
          <a:xfrm>
            <a:off x="547076" y="3171244"/>
            <a:ext cx="5262979" cy="1569660"/>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endParaRPr lang="en-US" dirty="0"/>
          </a:p>
          <a:p>
            <a:endParaRPr lang="en-US" dirty="0"/>
          </a:p>
        </p:txBody>
      </p:sp>
      <p:sp>
        <p:nvSpPr>
          <p:cNvPr id="8" name="TextBox 7"/>
          <p:cNvSpPr txBox="1"/>
          <p:nvPr/>
        </p:nvSpPr>
        <p:spPr>
          <a:xfrm>
            <a:off x="6176418" y="3172941"/>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384268" y="3350681"/>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05161" y="3684906"/>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547075" y="1651447"/>
            <a:ext cx="7389099" cy="1015663"/>
          </a:xfrm>
          <a:prstGeom prst="rect">
            <a:avLst/>
          </a:prstGeom>
        </p:spPr>
        <p:txBody>
          <a:bodyPr wrap="square">
            <a:spAutoFit/>
          </a:bodyPr>
          <a:lstStyle/>
          <a:p>
            <a:pPr algn="just"/>
            <a:r>
              <a:rPr lang="en-US" sz="2000" dirty="0"/>
              <a:t>Step </a:t>
            </a:r>
            <a:r>
              <a:rPr lang="en-US" sz="2000" dirty="0" smtClean="0"/>
              <a:t>2: Find the lines that say “ERROR”.</a:t>
            </a:r>
          </a:p>
          <a:p>
            <a:pPr algn="just"/>
            <a:r>
              <a:rPr lang="en-US" sz="2000" dirty="0" smtClean="0"/>
              <a:t>So we can say RDD called errors, which is derived from previous RDD lines</a:t>
            </a:r>
            <a:endParaRPr lang="en-US" sz="2000" dirty="0"/>
          </a:p>
        </p:txBody>
      </p:sp>
      <p:sp>
        <p:nvSpPr>
          <p:cNvPr id="16" name="Rectangle 15"/>
          <p:cNvSpPr/>
          <p:nvPr/>
        </p:nvSpPr>
        <p:spPr>
          <a:xfrm>
            <a:off x="547076" y="4336162"/>
            <a:ext cx="6473592" cy="1015663"/>
          </a:xfrm>
          <a:prstGeom prst="rect">
            <a:avLst/>
          </a:prstGeom>
        </p:spPr>
        <p:txBody>
          <a:bodyPr wrap="square">
            <a:spAutoFit/>
          </a:bodyPr>
          <a:lstStyle/>
          <a:p>
            <a:r>
              <a:rPr lang="en-US" sz="2000" dirty="0"/>
              <a:t>Spark uses Scala, and Scala is a functional programming language. </a:t>
            </a:r>
            <a:r>
              <a:rPr lang="en-US" sz="2000" dirty="0" smtClean="0"/>
              <a:t>So </a:t>
            </a:r>
            <a:r>
              <a:rPr lang="en-US" sz="2000" dirty="0"/>
              <a:t>it allows you to write in line functions, very nice semantics. </a:t>
            </a:r>
          </a:p>
        </p:txBody>
      </p:sp>
      <p:cxnSp>
        <p:nvCxnSpPr>
          <p:cNvPr id="18" name="Straight Arrow Connector 17"/>
          <p:cNvCxnSpPr/>
          <p:nvPr/>
        </p:nvCxnSpPr>
        <p:spPr>
          <a:xfrm flipV="1">
            <a:off x="5675086" y="3851842"/>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14652" y="5455026"/>
            <a:ext cx="7053943" cy="707886"/>
          </a:xfrm>
          <a:prstGeom prst="rect">
            <a:avLst/>
          </a:prstGeom>
        </p:spPr>
        <p:txBody>
          <a:bodyPr wrap="square">
            <a:spAutoFit/>
          </a:bodyPr>
          <a:lstStyle/>
          <a:p>
            <a:r>
              <a:rPr lang="en-US" sz="1600" dirty="0">
                <a:solidFill>
                  <a:srgbClr val="1D1F22"/>
                </a:solidFill>
                <a:latin typeface="Courier" charset="0"/>
                <a:ea typeface="Courier" charset="0"/>
                <a:cs typeface="Courier" charset="0"/>
              </a:rPr>
              <a:t>f</a:t>
            </a:r>
            <a:r>
              <a:rPr lang="en-US" sz="1600" dirty="0" smtClean="0">
                <a:solidFill>
                  <a:srgbClr val="1D1F22"/>
                </a:solidFill>
                <a:latin typeface="Courier" charset="0"/>
                <a:ea typeface="Courier" charset="0"/>
                <a:cs typeface="Courier" charset="0"/>
              </a:rPr>
              <a:t>ilter(</a:t>
            </a:r>
            <a:r>
              <a:rPr lang="en-US" sz="1600" dirty="0" err="1" smtClean="0">
                <a:solidFill>
                  <a:srgbClr val="1D1F22"/>
                </a:solidFill>
                <a:latin typeface="Courier" charset="0"/>
                <a:ea typeface="Courier" charset="0"/>
                <a:cs typeface="Courier" charset="0"/>
              </a:rPr>
              <a:t>func</a:t>
            </a:r>
            <a:r>
              <a:rPr lang="en-US" sz="1600" dirty="0" smtClean="0">
                <a:solidFill>
                  <a:srgbClr val="1D1F22"/>
                </a:solidFill>
                <a:latin typeface="Courier" charset="0"/>
                <a:ea typeface="Courier" charset="0"/>
                <a:cs typeface="Courier" charset="0"/>
              </a:rPr>
              <a:t>): </a:t>
            </a:r>
            <a:r>
              <a:rPr lang="en-US" sz="2000" dirty="0" smtClean="0">
                <a:solidFill>
                  <a:srgbClr val="1D1F22"/>
                </a:solidFill>
              </a:rPr>
              <a:t>Return </a:t>
            </a:r>
            <a:r>
              <a:rPr lang="en-US" sz="2000" dirty="0">
                <a:solidFill>
                  <a:srgbClr val="1D1F22"/>
                </a:solidFill>
              </a:rPr>
              <a:t>a new dataset formed by selecting those elements of the source on which </a:t>
            </a:r>
            <a:r>
              <a:rPr lang="en-US" sz="2000" i="1" dirty="0" err="1">
                <a:solidFill>
                  <a:srgbClr val="1D1F22"/>
                </a:solidFill>
              </a:rPr>
              <a:t>func</a:t>
            </a:r>
            <a:r>
              <a:rPr lang="en-US" sz="2000" dirty="0">
                <a:solidFill>
                  <a:srgbClr val="1D1F22"/>
                </a:solidFill>
              </a:rPr>
              <a:t> returns true.</a:t>
            </a:r>
            <a:endParaRPr lang="en-US" sz="2000" dirty="0"/>
          </a:p>
        </p:txBody>
      </p:sp>
      <p:sp>
        <p:nvSpPr>
          <p:cNvPr id="3" name="Date Placeholder 2"/>
          <p:cNvSpPr>
            <a:spLocks noGrp="1"/>
          </p:cNvSpPr>
          <p:nvPr>
            <p:ph type="dt" sz="half" idx="10"/>
          </p:nvPr>
        </p:nvSpPr>
        <p:spPr/>
        <p:txBody>
          <a:bodyPr/>
          <a:lstStyle/>
          <a:p>
            <a:fld id="{3DE40833-E8B4-EE44-9FE5-2619732711CB}"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3923355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Builder programming pattern</a:t>
            </a:r>
            <a:endParaRPr lang="en-US" dirty="0"/>
          </a:p>
        </p:txBody>
      </p:sp>
      <p:sp>
        <p:nvSpPr>
          <p:cNvPr id="3" name="Content Placeholder 2"/>
          <p:cNvSpPr>
            <a:spLocks noGrp="1"/>
          </p:cNvSpPr>
          <p:nvPr>
            <p:ph idx="1"/>
          </p:nvPr>
        </p:nvSpPr>
        <p:spPr/>
        <p:txBody>
          <a:bodyPr>
            <a:normAutofit/>
          </a:bodyPr>
          <a:lstStyle/>
          <a:p>
            <a:r>
              <a:rPr lang="en-US" dirty="0" smtClean="0"/>
              <a:t>Spark uses </a:t>
            </a:r>
            <a:r>
              <a:rPr lang="en-US" dirty="0"/>
              <a:t>the builder programming pattern. </a:t>
            </a:r>
          </a:p>
          <a:p>
            <a:pPr marL="0" indent="0">
              <a:buNone/>
            </a:pPr>
            <a:r>
              <a:rPr lang="en-US" sz="1600" dirty="0" smtClean="0">
                <a:latin typeface="Courier" charset="0"/>
                <a:ea typeface="Courier" charset="0"/>
                <a:cs typeface="Courier" charset="0"/>
              </a:rPr>
              <a:t>		</a:t>
            </a:r>
          </a:p>
          <a:p>
            <a:pPr marL="0" indent="0">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rdd2 = </a:t>
            </a:r>
            <a:r>
              <a:rPr lang="en-US" sz="1600" dirty="0" err="1" smtClean="0">
                <a:latin typeface="Courier" charset="0"/>
                <a:ea typeface="Courier" charset="0"/>
                <a:cs typeface="Courier" charset="0"/>
              </a:rPr>
              <a:t>lines.filter.join.</a:t>
            </a:r>
            <a:r>
              <a:rPr lang="en-US" sz="1600" dirty="0" err="1" smtClean="0">
                <a:solidFill>
                  <a:srgbClr val="FF0000"/>
                </a:solidFill>
                <a:latin typeface="Courier" charset="0"/>
                <a:ea typeface="Courier" charset="0"/>
                <a:cs typeface="Courier" charset="0"/>
              </a:rPr>
              <a:t>anothercomputation.anothercomputation</a:t>
            </a:r>
            <a:endParaRPr lang="en-US" sz="1600" dirty="0" smtClean="0">
              <a:solidFill>
                <a:srgbClr val="FF0000"/>
              </a:solidFill>
              <a:latin typeface="Courier" charset="0"/>
              <a:ea typeface="Courier" charset="0"/>
              <a:cs typeface="Courier" charset="0"/>
            </a:endParaRPr>
          </a:p>
          <a:p>
            <a:endParaRPr lang="en-US" dirty="0"/>
          </a:p>
          <a:p>
            <a:pPr algn="just"/>
            <a:r>
              <a:rPr lang="en-US" dirty="0"/>
              <a:t>B</a:t>
            </a:r>
            <a:r>
              <a:rPr lang="en-US" dirty="0" smtClean="0"/>
              <a:t>uilder </a:t>
            </a:r>
            <a:r>
              <a:rPr lang="en-US" dirty="0"/>
              <a:t>pattern ensures that </a:t>
            </a:r>
            <a:r>
              <a:rPr lang="en-US" dirty="0" smtClean="0"/>
              <a:t>these </a:t>
            </a:r>
            <a:r>
              <a:rPr lang="en-US" dirty="0"/>
              <a:t>are all running on one after </a:t>
            </a:r>
            <a:r>
              <a:rPr lang="en-US" dirty="0" smtClean="0"/>
              <a:t>another </a:t>
            </a:r>
            <a:r>
              <a:rPr lang="en-US" dirty="0"/>
              <a:t>on the same RDD being lines. </a:t>
            </a:r>
          </a:p>
          <a:p>
            <a:endParaRPr lang="en-US" dirty="0"/>
          </a:p>
        </p:txBody>
      </p:sp>
      <p:sp>
        <p:nvSpPr>
          <p:cNvPr id="4" name="Date Placeholder 3"/>
          <p:cNvSpPr>
            <a:spLocks noGrp="1"/>
          </p:cNvSpPr>
          <p:nvPr>
            <p:ph type="dt" sz="half" idx="10"/>
          </p:nvPr>
        </p:nvSpPr>
        <p:spPr/>
        <p:txBody>
          <a:bodyPr/>
          <a:lstStyle/>
          <a:p>
            <a:fld id="{0AEDF3EA-4B5E-FF44-A534-A339D865D257}"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458926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1119" y="1885070"/>
            <a:ext cx="3741259" cy="4156955"/>
          </a:xfrm>
        </p:spPr>
      </p:pic>
      <p:sp>
        <p:nvSpPr>
          <p:cNvPr id="6" name="TextBox 5"/>
          <p:cNvSpPr txBox="1"/>
          <p:nvPr/>
        </p:nvSpPr>
        <p:spPr>
          <a:xfrm>
            <a:off x="547076" y="3171244"/>
            <a:ext cx="5262979" cy="1892826"/>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p>
          <a:p>
            <a:endParaRPr lang="en-US" dirty="0"/>
          </a:p>
          <a:p>
            <a:endParaRPr lang="en-US" dirty="0"/>
          </a:p>
        </p:txBody>
      </p:sp>
      <p:sp>
        <p:nvSpPr>
          <p:cNvPr id="8" name="TextBox 7"/>
          <p:cNvSpPr txBox="1"/>
          <p:nvPr/>
        </p:nvSpPr>
        <p:spPr>
          <a:xfrm>
            <a:off x="6176418" y="3172941"/>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384268" y="3350681"/>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05161" y="3684906"/>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653143" y="1651447"/>
            <a:ext cx="7126514" cy="1323439"/>
          </a:xfrm>
          <a:prstGeom prst="rect">
            <a:avLst/>
          </a:prstGeom>
        </p:spPr>
        <p:txBody>
          <a:bodyPr wrap="square">
            <a:spAutoFit/>
          </a:bodyPr>
          <a:lstStyle/>
          <a:p>
            <a:pPr algn="just"/>
            <a:r>
              <a:rPr lang="en-US" sz="2000" dirty="0"/>
              <a:t>Step 3</a:t>
            </a:r>
            <a:r>
              <a:rPr lang="en-US" sz="2000" dirty="0" smtClean="0"/>
              <a:t>: Lets do some interesting data exploration on our transformed RDD i.e., errors. </a:t>
            </a:r>
            <a:r>
              <a:rPr lang="en-US" sz="2000" dirty="0"/>
              <a:t>T</a:t>
            </a:r>
            <a:r>
              <a:rPr lang="en-US" sz="2000" dirty="0" smtClean="0"/>
              <a:t>ake </a:t>
            </a:r>
            <a:r>
              <a:rPr lang="en-US" sz="2000" dirty="0"/>
              <a:t>every single element of them and </a:t>
            </a:r>
            <a:r>
              <a:rPr lang="en-US" sz="2000" dirty="0" smtClean="0"/>
              <a:t>split </a:t>
            </a:r>
            <a:r>
              <a:rPr lang="en-US" sz="2000" dirty="0"/>
              <a:t>the whole string based on the tab </a:t>
            </a:r>
          </a:p>
          <a:p>
            <a:pPr algn="just"/>
            <a:r>
              <a:rPr lang="en-US" sz="2000" dirty="0"/>
              <a:t>character, /t, into two different </a:t>
            </a:r>
            <a:r>
              <a:rPr lang="en-US" sz="2000" dirty="0" smtClean="0"/>
              <a:t>parts.</a:t>
            </a:r>
            <a:endParaRPr lang="en-US" sz="2000" dirty="0"/>
          </a:p>
        </p:txBody>
      </p:sp>
      <p:cxnSp>
        <p:nvCxnSpPr>
          <p:cNvPr id="18" name="Straight Arrow Connector 17"/>
          <p:cNvCxnSpPr/>
          <p:nvPr/>
        </p:nvCxnSpPr>
        <p:spPr>
          <a:xfrm flipV="1">
            <a:off x="5675086" y="3851842"/>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7075" y="5192946"/>
            <a:ext cx="7232581" cy="646331"/>
          </a:xfrm>
          <a:prstGeom prst="rect">
            <a:avLst/>
          </a:prstGeom>
        </p:spPr>
        <p:txBody>
          <a:bodyPr wrap="square">
            <a:spAutoFit/>
          </a:bodyPr>
          <a:lstStyle/>
          <a:p>
            <a:pPr algn="just"/>
            <a:r>
              <a:rPr lang="en-US" dirty="0">
                <a:solidFill>
                  <a:srgbClr val="1D1F22"/>
                </a:solidFill>
                <a:latin typeface="Courier" charset="0"/>
                <a:ea typeface="Courier" charset="0"/>
                <a:cs typeface="Courier" charset="0"/>
              </a:rPr>
              <a:t>m</a:t>
            </a:r>
            <a:r>
              <a:rPr lang="en-US" dirty="0" smtClean="0">
                <a:solidFill>
                  <a:srgbClr val="1D1F22"/>
                </a:solidFill>
                <a:latin typeface="Courier" charset="0"/>
                <a:ea typeface="Courier" charset="0"/>
                <a:cs typeface="Courier" charset="0"/>
              </a:rPr>
              <a:t>ap(</a:t>
            </a:r>
            <a:r>
              <a:rPr lang="en-US" dirty="0" err="1" smtClean="0">
                <a:solidFill>
                  <a:srgbClr val="1D1F22"/>
                </a:solidFill>
                <a:latin typeface="Courier" charset="0"/>
                <a:ea typeface="Courier" charset="0"/>
                <a:cs typeface="Courier" charset="0"/>
              </a:rPr>
              <a:t>func</a:t>
            </a:r>
            <a:r>
              <a:rPr lang="en-US" dirty="0" smtClean="0">
                <a:solidFill>
                  <a:srgbClr val="1D1F22"/>
                </a:solidFill>
                <a:latin typeface="Courier" charset="0"/>
                <a:ea typeface="Courier" charset="0"/>
                <a:cs typeface="Courier" charset="0"/>
              </a:rPr>
              <a:t>)</a:t>
            </a:r>
            <a:r>
              <a:rPr lang="en-US" dirty="0" smtClean="0">
                <a:solidFill>
                  <a:srgbClr val="1D1F22"/>
                </a:solidFill>
                <a:latin typeface="Helvetica Neue" charset="0"/>
              </a:rPr>
              <a:t>: </a:t>
            </a:r>
            <a:r>
              <a:rPr lang="en-US" dirty="0" smtClean="0">
                <a:solidFill>
                  <a:srgbClr val="1D1F22"/>
                </a:solidFill>
              </a:rPr>
              <a:t>Return </a:t>
            </a:r>
            <a:r>
              <a:rPr lang="en-US" dirty="0">
                <a:solidFill>
                  <a:srgbClr val="1D1F22"/>
                </a:solidFill>
              </a:rPr>
              <a:t>a new distributed dataset formed by passing each element of the source through a function </a:t>
            </a:r>
            <a:r>
              <a:rPr lang="en-US" i="1" dirty="0" err="1">
                <a:solidFill>
                  <a:srgbClr val="1D1F22"/>
                </a:solidFill>
              </a:rPr>
              <a:t>func</a:t>
            </a:r>
            <a:r>
              <a:rPr lang="en-US" dirty="0">
                <a:solidFill>
                  <a:srgbClr val="1D1F22"/>
                </a:solidFill>
              </a:rPr>
              <a:t>.</a:t>
            </a:r>
            <a:endParaRPr lang="en-US" dirty="0"/>
          </a:p>
        </p:txBody>
      </p:sp>
      <p:sp>
        <p:nvSpPr>
          <p:cNvPr id="5" name="Date Placeholder 4"/>
          <p:cNvSpPr>
            <a:spLocks noGrp="1"/>
          </p:cNvSpPr>
          <p:nvPr>
            <p:ph type="dt" sz="half" idx="10"/>
          </p:nvPr>
        </p:nvSpPr>
        <p:spPr/>
        <p:txBody>
          <a:bodyPr/>
          <a:lstStyle/>
          <a:p>
            <a:fld id="{97C0E86D-E730-464B-98C4-B1FAAAC6892E}" type="datetime1">
              <a:rPr lang="en-IN" smtClean="0"/>
              <a:t>18/04/21</a:t>
            </a:fld>
            <a:endParaRPr lang="en-US"/>
          </a:p>
        </p:txBody>
      </p:sp>
      <p:sp>
        <p:nvSpPr>
          <p:cNvPr id="10" name="Footer Placeholder 9"/>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090689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6" name="TextBox 5"/>
          <p:cNvSpPr txBox="1"/>
          <p:nvPr/>
        </p:nvSpPr>
        <p:spPr>
          <a:xfrm>
            <a:off x="547076" y="3171244"/>
            <a:ext cx="5262979" cy="2585323"/>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r>
              <a:rPr lang="en-US" sz="1500" dirty="0" smtClean="0">
                <a:latin typeface="Courier" charset="0"/>
                <a:ea typeface="Courier" charset="0"/>
                <a:cs typeface="Courier" charset="0"/>
              </a:rPr>
              <a: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 </a:t>
            </a:r>
            <a:r>
              <a:rPr lang="en-US" sz="1500" dirty="0" err="1" smtClean="0">
                <a:latin typeface="Courier" charset="0"/>
                <a:ea typeface="Courier" charset="0"/>
                <a:cs typeface="Courier" charset="0"/>
              </a:rPr>
              <a:t>messages.cache</a:t>
            </a:r>
            <a:r>
              <a:rPr lang="en-US" sz="1500" dirty="0">
                <a:latin typeface="Courier" charset="0"/>
                <a:ea typeface="Courier" charset="0"/>
                <a:cs typeface="Courier" charset="0"/>
              </a:rPr>
              <a:t>()</a:t>
            </a:r>
          </a:p>
          <a:p>
            <a:endParaRPr lang="en-US" sz="1500" dirty="0">
              <a:latin typeface="Courier" charset="0"/>
              <a:ea typeface="Courier" charset="0"/>
              <a:cs typeface="Courier" charset="0"/>
            </a:endParaRPr>
          </a:p>
          <a:p>
            <a:endParaRPr lang="en-US" dirty="0"/>
          </a:p>
          <a:p>
            <a:endParaRPr lang="en-US" dirty="0"/>
          </a:p>
        </p:txBody>
      </p:sp>
      <p:sp>
        <p:nvSpPr>
          <p:cNvPr id="8" name="TextBox 7"/>
          <p:cNvSpPr txBox="1"/>
          <p:nvPr/>
        </p:nvSpPr>
        <p:spPr>
          <a:xfrm>
            <a:off x="6176418" y="3172941"/>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384268" y="3350681"/>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34821" y="3684906"/>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624797" y="1665763"/>
            <a:ext cx="7053259" cy="1323439"/>
          </a:xfrm>
          <a:prstGeom prst="rect">
            <a:avLst/>
          </a:prstGeom>
        </p:spPr>
        <p:txBody>
          <a:bodyPr wrap="square">
            <a:spAutoFit/>
          </a:bodyPr>
          <a:lstStyle/>
          <a:p>
            <a:pPr algn="just"/>
            <a:r>
              <a:rPr lang="en-US" sz="2000" dirty="0"/>
              <a:t>Step </a:t>
            </a:r>
            <a:r>
              <a:rPr lang="en-US" sz="2000" dirty="0" smtClean="0"/>
              <a:t>4: Lets do caching on RDD. Instruct the </a:t>
            </a:r>
            <a:r>
              <a:rPr lang="en-US" sz="2000" dirty="0"/>
              <a:t>framework to not optimize things, in other words, </a:t>
            </a:r>
            <a:r>
              <a:rPr lang="en-US" sz="2000" dirty="0" smtClean="0"/>
              <a:t>do </a:t>
            </a:r>
            <a:r>
              <a:rPr lang="en-US" sz="2000" dirty="0"/>
              <a:t>not remove cache messages from memory when it's looking for </a:t>
            </a:r>
            <a:r>
              <a:rPr lang="en-US" sz="2000" dirty="0" smtClean="0"/>
              <a:t>memory</a:t>
            </a:r>
            <a:r>
              <a:rPr lang="en-US" sz="2000" dirty="0"/>
              <a:t>, and it will remain in memory.</a:t>
            </a:r>
          </a:p>
        </p:txBody>
      </p:sp>
      <p:cxnSp>
        <p:nvCxnSpPr>
          <p:cNvPr id="18" name="Straight Arrow Connector 17"/>
          <p:cNvCxnSpPr/>
          <p:nvPr/>
        </p:nvCxnSpPr>
        <p:spPr>
          <a:xfrm flipV="1">
            <a:off x="5646950" y="3809638"/>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7075" y="5192946"/>
            <a:ext cx="7247095" cy="1200329"/>
          </a:xfrm>
          <a:prstGeom prst="rect">
            <a:avLst/>
          </a:prstGeom>
        </p:spPr>
        <p:txBody>
          <a:bodyPr wrap="square">
            <a:spAutoFit/>
          </a:bodyPr>
          <a:lstStyle/>
          <a:p>
            <a:pPr algn="just"/>
            <a:r>
              <a:rPr lang="en-US" dirty="0" smtClean="0"/>
              <a:t>We </a:t>
            </a:r>
            <a:r>
              <a:rPr lang="en-US" dirty="0"/>
              <a:t>can mark an RDD to be persisted using the </a:t>
            </a:r>
            <a:r>
              <a:rPr lang="en-US" sz="1500" dirty="0">
                <a:latin typeface="Courier" charset="0"/>
                <a:ea typeface="Courier" charset="0"/>
                <a:cs typeface="Courier" charset="0"/>
              </a:rPr>
              <a:t>persist()</a:t>
            </a:r>
            <a:r>
              <a:rPr lang="en-US" dirty="0">
                <a:latin typeface="Courier" charset="0"/>
                <a:ea typeface="Courier" charset="0"/>
                <a:cs typeface="Courier" charset="0"/>
              </a:rPr>
              <a:t> </a:t>
            </a:r>
            <a:r>
              <a:rPr lang="en-US" dirty="0"/>
              <a:t>or </a:t>
            </a:r>
            <a:r>
              <a:rPr lang="en-US" sz="1500" dirty="0">
                <a:latin typeface="Courier" charset="0"/>
                <a:ea typeface="Courier" charset="0"/>
                <a:cs typeface="Courier" charset="0"/>
              </a:rPr>
              <a:t>cache()</a:t>
            </a:r>
            <a:r>
              <a:rPr lang="en-US" dirty="0"/>
              <a:t> methods on it. Spark’s cache is fault-tolerant – if any partition of an RDD is lost, it will automatically be recomputed using the transformations that originally created it.</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419" y="1787688"/>
            <a:ext cx="3862614" cy="4163767"/>
          </a:xfrm>
          <a:prstGeom prst="rect">
            <a:avLst/>
          </a:prstGeom>
        </p:spPr>
      </p:pic>
      <p:sp>
        <p:nvSpPr>
          <p:cNvPr id="4" name="Date Placeholder 3"/>
          <p:cNvSpPr>
            <a:spLocks noGrp="1"/>
          </p:cNvSpPr>
          <p:nvPr>
            <p:ph type="dt" sz="half" idx="10"/>
          </p:nvPr>
        </p:nvSpPr>
        <p:spPr/>
        <p:txBody>
          <a:bodyPr/>
          <a:lstStyle/>
          <a:p>
            <a:fld id="{9669C528-288D-C146-85BF-7B9226D48BFC}"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0622338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6" name="TextBox 5"/>
          <p:cNvSpPr txBox="1"/>
          <p:nvPr/>
        </p:nvSpPr>
        <p:spPr>
          <a:xfrm>
            <a:off x="547076" y="2616350"/>
            <a:ext cx="5840060" cy="3247043"/>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r>
              <a:rPr lang="en-US" sz="1500" dirty="0" smtClean="0">
                <a:latin typeface="Courier" charset="0"/>
                <a:ea typeface="Courier" charset="0"/>
                <a:cs typeface="Courier" charset="0"/>
              </a:rPr>
              <a: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 </a:t>
            </a:r>
            <a:r>
              <a:rPr lang="en-US" sz="1500" dirty="0" err="1" smtClean="0">
                <a:latin typeface="Courier" charset="0"/>
                <a:ea typeface="Courier" charset="0"/>
                <a:cs typeface="Courier" charset="0"/>
              </a:rPr>
              <a:t>messages.cache</a:t>
            </a:r>
            <a:r>
              <a:rPr lang="en-US" sz="1500" dirty="0" smtClean="0">
                <a:latin typeface="Courier" charset="0"/>
                <a:ea typeface="Courier" charset="0"/>
                <a:cs typeface="Courier" charset="0"/>
              </a:rPr>
              <a:t>()</a:t>
            </a:r>
          </a:p>
          <a:p>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(_.contains(“connection”)).count</a:t>
            </a:r>
          </a:p>
          <a:p>
            <a:endParaRPr lang="en-US" sz="1500" dirty="0">
              <a:latin typeface="Courier" charset="0"/>
              <a:ea typeface="Courier" charset="0"/>
              <a:cs typeface="Courier" charset="0"/>
            </a:endParaRPr>
          </a:p>
          <a:p>
            <a:endParaRPr lang="en-US" sz="1500" dirty="0">
              <a:latin typeface="Courier" charset="0"/>
              <a:ea typeface="Courier" charset="0"/>
              <a:cs typeface="Courier" charset="0"/>
            </a:endParaRPr>
          </a:p>
          <a:p>
            <a:endParaRPr lang="en-US" dirty="0"/>
          </a:p>
          <a:p>
            <a:endParaRPr lang="en-US" dirty="0"/>
          </a:p>
        </p:txBody>
      </p:sp>
      <p:sp>
        <p:nvSpPr>
          <p:cNvPr id="8" name="TextBox 7"/>
          <p:cNvSpPr txBox="1"/>
          <p:nvPr/>
        </p:nvSpPr>
        <p:spPr>
          <a:xfrm>
            <a:off x="6424718" y="2621994"/>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632568" y="2799734"/>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68174" y="3169066"/>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624797" y="1665763"/>
            <a:ext cx="7053259" cy="707886"/>
          </a:xfrm>
          <a:prstGeom prst="rect">
            <a:avLst/>
          </a:prstGeom>
        </p:spPr>
        <p:txBody>
          <a:bodyPr wrap="square">
            <a:spAutoFit/>
          </a:bodyPr>
          <a:lstStyle/>
          <a:p>
            <a:pPr algn="just"/>
            <a:r>
              <a:rPr lang="en-US" sz="2000" dirty="0"/>
              <a:t>Step 5</a:t>
            </a:r>
            <a:r>
              <a:rPr lang="en-US" sz="2000" dirty="0" smtClean="0"/>
              <a:t>: </a:t>
            </a:r>
            <a:r>
              <a:rPr lang="en-US" sz="2000" dirty="0"/>
              <a:t>find lines that contain the string </a:t>
            </a:r>
            <a:r>
              <a:rPr lang="en-US" sz="2000" dirty="0" smtClean="0"/>
              <a:t>“connection” and</a:t>
            </a:r>
            <a:r>
              <a:rPr lang="en-US" sz="2000" dirty="0"/>
              <a:t> </a:t>
            </a:r>
            <a:r>
              <a:rPr lang="en-US" sz="2000" dirty="0" smtClean="0"/>
              <a:t>then</a:t>
            </a:r>
            <a:r>
              <a:rPr lang="en-US" sz="2000" dirty="0"/>
              <a:t>, under the result of this filter, run the count command.</a:t>
            </a:r>
          </a:p>
        </p:txBody>
      </p:sp>
      <p:cxnSp>
        <p:nvCxnSpPr>
          <p:cNvPr id="18" name="Straight Arrow Connector 17"/>
          <p:cNvCxnSpPr/>
          <p:nvPr/>
        </p:nvCxnSpPr>
        <p:spPr>
          <a:xfrm flipV="1">
            <a:off x="5675086" y="3344774"/>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60020" y="5016776"/>
            <a:ext cx="7247095" cy="1200329"/>
          </a:xfrm>
          <a:prstGeom prst="rect">
            <a:avLst/>
          </a:prstGeom>
        </p:spPr>
        <p:txBody>
          <a:bodyPr wrap="square">
            <a:spAutoFit/>
          </a:bodyPr>
          <a:lstStyle/>
          <a:p>
            <a:pPr algn="just"/>
            <a:endParaRPr lang="en-US" dirty="0" smtClean="0"/>
          </a:p>
          <a:p>
            <a:pPr algn="just"/>
            <a:r>
              <a:rPr lang="en-US" dirty="0" smtClean="0"/>
              <a:t>When there is an action, Spark  distributes that computation  across the cluster and do all these transformations and the action all together in the different machines</a:t>
            </a:r>
            <a:endParaRPr lang="en-US" dirty="0"/>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518" y="1665763"/>
            <a:ext cx="4089400" cy="4419600"/>
          </a:xfrm>
          <a:prstGeom prst="rect">
            <a:avLst/>
          </a:prstGeom>
        </p:spPr>
      </p:pic>
      <p:sp>
        <p:nvSpPr>
          <p:cNvPr id="4" name="Date Placeholder 3"/>
          <p:cNvSpPr>
            <a:spLocks noGrp="1"/>
          </p:cNvSpPr>
          <p:nvPr>
            <p:ph type="dt" sz="half" idx="10"/>
          </p:nvPr>
        </p:nvSpPr>
        <p:spPr/>
        <p:txBody>
          <a:bodyPr/>
          <a:lstStyle/>
          <a:p>
            <a:fld id="{6D27F46A-D70C-1B44-A993-FBAFF3DFFF1A}"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102966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6" name="TextBox 5"/>
          <p:cNvSpPr txBox="1"/>
          <p:nvPr/>
        </p:nvSpPr>
        <p:spPr>
          <a:xfrm>
            <a:off x="547076" y="2616350"/>
            <a:ext cx="5840060" cy="3247043"/>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r>
              <a:rPr lang="en-US" sz="1500" dirty="0" smtClean="0">
                <a:latin typeface="Courier" charset="0"/>
                <a:ea typeface="Courier" charset="0"/>
                <a:cs typeface="Courier" charset="0"/>
              </a:rPr>
              <a: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 </a:t>
            </a:r>
            <a:r>
              <a:rPr lang="en-US" sz="1500" dirty="0" err="1" smtClean="0">
                <a:latin typeface="Courier" charset="0"/>
                <a:ea typeface="Courier" charset="0"/>
                <a:cs typeface="Courier" charset="0"/>
              </a:rPr>
              <a:t>messages.cache</a:t>
            </a:r>
            <a:r>
              <a:rPr lang="en-US" sz="1500" dirty="0" smtClean="0">
                <a:latin typeface="Courier" charset="0"/>
                <a:ea typeface="Courier" charset="0"/>
                <a:cs typeface="Courier" charset="0"/>
              </a:rPr>
              <a:t>()</a:t>
            </a:r>
          </a:p>
          <a:p>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(_.contains(“connection”)).count</a:t>
            </a:r>
          </a:p>
          <a:p>
            <a:endParaRPr lang="en-US" sz="1500" dirty="0">
              <a:latin typeface="Courier" charset="0"/>
              <a:ea typeface="Courier" charset="0"/>
              <a:cs typeface="Courier" charset="0"/>
            </a:endParaRPr>
          </a:p>
          <a:p>
            <a:endParaRPr lang="en-US" sz="1500" dirty="0">
              <a:latin typeface="Courier" charset="0"/>
              <a:ea typeface="Courier" charset="0"/>
              <a:cs typeface="Courier" charset="0"/>
            </a:endParaRPr>
          </a:p>
          <a:p>
            <a:endParaRPr lang="en-US" dirty="0"/>
          </a:p>
          <a:p>
            <a:endParaRPr lang="en-US" dirty="0"/>
          </a:p>
        </p:txBody>
      </p:sp>
      <p:sp>
        <p:nvSpPr>
          <p:cNvPr id="8" name="TextBox 7"/>
          <p:cNvSpPr txBox="1"/>
          <p:nvPr/>
        </p:nvSpPr>
        <p:spPr>
          <a:xfrm>
            <a:off x="6424718" y="2621994"/>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632568" y="2799734"/>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68174" y="3169066"/>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624797" y="1665763"/>
            <a:ext cx="7053259" cy="707886"/>
          </a:xfrm>
          <a:prstGeom prst="rect">
            <a:avLst/>
          </a:prstGeom>
        </p:spPr>
        <p:txBody>
          <a:bodyPr wrap="square">
            <a:spAutoFit/>
          </a:bodyPr>
          <a:lstStyle/>
          <a:p>
            <a:pPr algn="just"/>
            <a:r>
              <a:rPr lang="en-US" sz="2000" dirty="0"/>
              <a:t>Step 5</a:t>
            </a:r>
            <a:r>
              <a:rPr lang="en-US" sz="2000" dirty="0" smtClean="0"/>
              <a:t>: </a:t>
            </a:r>
            <a:r>
              <a:rPr lang="en-US" sz="2000" dirty="0"/>
              <a:t>find lines that contain the string </a:t>
            </a:r>
            <a:r>
              <a:rPr lang="en-US" sz="2000" dirty="0" smtClean="0"/>
              <a:t>“connection” and</a:t>
            </a:r>
            <a:r>
              <a:rPr lang="en-US" sz="2000" dirty="0"/>
              <a:t> </a:t>
            </a:r>
            <a:r>
              <a:rPr lang="en-US" sz="2000" dirty="0" smtClean="0"/>
              <a:t>then</a:t>
            </a:r>
            <a:r>
              <a:rPr lang="en-US" sz="2000" dirty="0"/>
              <a:t>, under the result of this filter, run the count command.</a:t>
            </a:r>
          </a:p>
        </p:txBody>
      </p:sp>
      <p:cxnSp>
        <p:nvCxnSpPr>
          <p:cNvPr id="18" name="Straight Arrow Connector 17"/>
          <p:cNvCxnSpPr/>
          <p:nvPr/>
        </p:nvCxnSpPr>
        <p:spPr>
          <a:xfrm flipV="1">
            <a:off x="5675086" y="3344774"/>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60020" y="5016776"/>
            <a:ext cx="7247095" cy="1200329"/>
          </a:xfrm>
          <a:prstGeom prst="rect">
            <a:avLst/>
          </a:prstGeom>
        </p:spPr>
        <p:txBody>
          <a:bodyPr wrap="square">
            <a:spAutoFit/>
          </a:bodyPr>
          <a:lstStyle/>
          <a:p>
            <a:pPr algn="just"/>
            <a:r>
              <a:rPr lang="en-US" dirty="0" smtClean="0">
                <a:latin typeface="Courier" charset="0"/>
                <a:ea typeface="Courier" charset="0"/>
                <a:cs typeface="Courier" charset="0"/>
              </a:rPr>
              <a:t>count</a:t>
            </a:r>
            <a:r>
              <a:rPr lang="en-US" dirty="0" smtClean="0"/>
              <a:t>: </a:t>
            </a:r>
            <a:r>
              <a:rPr lang="en-US" dirty="0"/>
              <a:t>Return the number of elements in the dataset</a:t>
            </a:r>
            <a:r>
              <a:rPr lang="en-US" dirty="0" smtClean="0"/>
              <a:t>. </a:t>
            </a:r>
          </a:p>
          <a:p>
            <a:pPr algn="just"/>
            <a:endParaRPr lang="en-US" dirty="0" smtClean="0"/>
          </a:p>
          <a:p>
            <a:pPr algn="just"/>
            <a:r>
              <a:rPr lang="en-US" dirty="0" smtClean="0"/>
              <a:t>Each worker machine does the computation and returns the results to the driver machine.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144" y="1884876"/>
            <a:ext cx="4000500" cy="4229100"/>
          </a:xfrm>
          <a:prstGeom prst="rect">
            <a:avLst/>
          </a:prstGeom>
        </p:spPr>
      </p:pic>
      <p:sp>
        <p:nvSpPr>
          <p:cNvPr id="4" name="Date Placeholder 3"/>
          <p:cNvSpPr>
            <a:spLocks noGrp="1"/>
          </p:cNvSpPr>
          <p:nvPr>
            <p:ph type="dt" sz="half" idx="10"/>
          </p:nvPr>
        </p:nvSpPr>
        <p:spPr/>
        <p:txBody>
          <a:bodyPr/>
          <a:lstStyle/>
          <a:p>
            <a:fld id="{39A11400-36EF-524A-8606-7B3FF8145F71}"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629972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6" name="TextBox 5"/>
          <p:cNvSpPr txBox="1"/>
          <p:nvPr/>
        </p:nvSpPr>
        <p:spPr>
          <a:xfrm>
            <a:off x="584658" y="2924968"/>
            <a:ext cx="5840060" cy="3739485"/>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r>
              <a:rPr lang="en-US" sz="1500" dirty="0" smtClean="0">
                <a:latin typeface="Courier" charset="0"/>
                <a:ea typeface="Courier" charset="0"/>
                <a:cs typeface="Courier" charset="0"/>
              </a:rPr>
              <a: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 </a:t>
            </a:r>
            <a:r>
              <a:rPr lang="en-US" sz="1500" dirty="0" err="1" smtClean="0">
                <a:latin typeface="Courier" charset="0"/>
                <a:ea typeface="Courier" charset="0"/>
                <a:cs typeface="Courier" charset="0"/>
              </a:rPr>
              <a:t>messages.cache</a:t>
            </a:r>
            <a:r>
              <a:rPr lang="en-US" sz="1500" dirty="0" smtClean="0">
                <a:latin typeface="Courier" charset="0"/>
                <a:ea typeface="Courier" charset="0"/>
                <a:cs typeface="Courier" charset="0"/>
              </a:rPr>
              <a:t>()</a:t>
            </a:r>
          </a:p>
          <a:p>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(_.contains(“connection”)).count</a:t>
            </a:r>
          </a:p>
          <a:p>
            <a:r>
              <a:rPr lang="en-US" sz="1600" dirty="0"/>
              <a:t> </a:t>
            </a:r>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a:t>
            </a:r>
            <a:r>
              <a:rPr lang="en-US" sz="1500" dirty="0" err="1">
                <a:latin typeface="Courier" charset="0"/>
                <a:ea typeface="Courier" charset="0"/>
                <a:cs typeface="Courier" charset="0"/>
              </a:rPr>
              <a:t>dns</a:t>
            </a:r>
            <a:r>
              <a:rPr lang="en-US" sz="1500" dirty="0">
                <a:latin typeface="Courier" charset="0"/>
                <a:ea typeface="Courier" charset="0"/>
                <a:cs typeface="Courier" charset="0"/>
              </a:rPr>
              <a:t>”)).count</a:t>
            </a:r>
          </a:p>
          <a:p>
            <a:endParaRPr lang="en-US" sz="1500" dirty="0">
              <a:latin typeface="Courier" charset="0"/>
              <a:ea typeface="Courier" charset="0"/>
              <a:cs typeface="Courier" charset="0"/>
            </a:endParaRPr>
          </a:p>
          <a:p>
            <a:endParaRPr lang="en-US" sz="1500" dirty="0">
              <a:latin typeface="Courier" charset="0"/>
              <a:ea typeface="Courier" charset="0"/>
              <a:cs typeface="Courier" charset="0"/>
            </a:endParaRPr>
          </a:p>
          <a:p>
            <a:endParaRPr lang="en-US" dirty="0"/>
          </a:p>
          <a:p>
            <a:endParaRPr lang="en-US" dirty="0"/>
          </a:p>
        </p:txBody>
      </p:sp>
      <p:sp>
        <p:nvSpPr>
          <p:cNvPr id="8" name="TextBox 7"/>
          <p:cNvSpPr txBox="1"/>
          <p:nvPr/>
        </p:nvSpPr>
        <p:spPr>
          <a:xfrm>
            <a:off x="6491140" y="2907787"/>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a:endCxn id="8" idx="1"/>
          </p:cNvCxnSpPr>
          <p:nvPr/>
        </p:nvCxnSpPr>
        <p:spPr>
          <a:xfrm>
            <a:off x="4698990" y="3085527"/>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3452857"/>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624797" y="1665763"/>
            <a:ext cx="7053259" cy="1015663"/>
          </a:xfrm>
          <a:prstGeom prst="rect">
            <a:avLst/>
          </a:prstGeom>
        </p:spPr>
        <p:txBody>
          <a:bodyPr wrap="square">
            <a:spAutoFit/>
          </a:bodyPr>
          <a:lstStyle/>
          <a:p>
            <a:pPr algn="just"/>
            <a:r>
              <a:rPr lang="en-US" sz="2000" dirty="0"/>
              <a:t>Step </a:t>
            </a:r>
            <a:r>
              <a:rPr lang="en-US" sz="2000" dirty="0" smtClean="0"/>
              <a:t>6: Apply different filtering option. For example, find </a:t>
            </a:r>
            <a:r>
              <a:rPr lang="en-US" sz="2000" dirty="0"/>
              <a:t>lines that contain the string </a:t>
            </a:r>
            <a:r>
              <a:rPr lang="en-US" sz="2000" dirty="0" smtClean="0"/>
              <a:t>“</a:t>
            </a:r>
            <a:r>
              <a:rPr lang="en-US" sz="2000" dirty="0" err="1" smtClean="0"/>
              <a:t>dns</a:t>
            </a:r>
            <a:r>
              <a:rPr lang="en-US" sz="2000" dirty="0" smtClean="0"/>
              <a:t>” and</a:t>
            </a:r>
            <a:r>
              <a:rPr lang="en-US" sz="2000" dirty="0"/>
              <a:t> </a:t>
            </a:r>
            <a:r>
              <a:rPr lang="en-US" sz="2000" dirty="0" smtClean="0"/>
              <a:t>then</a:t>
            </a:r>
            <a:r>
              <a:rPr lang="en-US" sz="2000" dirty="0"/>
              <a:t>, under the result of this filter, run the count command.</a:t>
            </a:r>
          </a:p>
        </p:txBody>
      </p:sp>
      <p:cxnSp>
        <p:nvCxnSpPr>
          <p:cNvPr id="18" name="Straight Arrow Connector 17"/>
          <p:cNvCxnSpPr/>
          <p:nvPr/>
        </p:nvCxnSpPr>
        <p:spPr>
          <a:xfrm flipV="1">
            <a:off x="5675086" y="3578091"/>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970" y="1665763"/>
            <a:ext cx="4000500" cy="4229100"/>
          </a:xfrm>
          <a:prstGeom prst="rect">
            <a:avLst/>
          </a:prstGeom>
        </p:spPr>
      </p:pic>
      <p:sp>
        <p:nvSpPr>
          <p:cNvPr id="13" name="Rectangle 12"/>
          <p:cNvSpPr/>
          <p:nvPr/>
        </p:nvSpPr>
        <p:spPr>
          <a:xfrm>
            <a:off x="442899" y="5705733"/>
            <a:ext cx="7832057" cy="369332"/>
          </a:xfrm>
          <a:prstGeom prst="rect">
            <a:avLst/>
          </a:prstGeom>
        </p:spPr>
        <p:txBody>
          <a:bodyPr wrap="square">
            <a:spAutoFit/>
          </a:bodyPr>
          <a:lstStyle/>
          <a:p>
            <a:r>
              <a:rPr lang="en-US" dirty="0"/>
              <a:t>Each worker works on the cached items and sends the results back</a:t>
            </a:r>
          </a:p>
        </p:txBody>
      </p:sp>
      <p:sp>
        <p:nvSpPr>
          <p:cNvPr id="3" name="Date Placeholder 2"/>
          <p:cNvSpPr>
            <a:spLocks noGrp="1"/>
          </p:cNvSpPr>
          <p:nvPr>
            <p:ph type="dt" sz="half" idx="10"/>
          </p:nvPr>
        </p:nvSpPr>
        <p:spPr/>
        <p:txBody>
          <a:bodyPr/>
          <a:lstStyle/>
          <a:p>
            <a:fld id="{5EC0DBF2-5692-A84C-B6E6-D576A0F75E3C}"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702041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Log Mining Algorithm</a:t>
            </a:r>
          </a:p>
        </p:txBody>
      </p:sp>
      <p:sp>
        <p:nvSpPr>
          <p:cNvPr id="6" name="TextBox 5"/>
          <p:cNvSpPr txBox="1"/>
          <p:nvPr/>
        </p:nvSpPr>
        <p:spPr>
          <a:xfrm>
            <a:off x="455599" y="2681426"/>
            <a:ext cx="5840060" cy="4462760"/>
          </a:xfrm>
          <a:prstGeom prst="rect">
            <a:avLst/>
          </a:prstGeom>
          <a:noFill/>
        </p:spPr>
        <p:txBody>
          <a:bodyPr wrap="none" rtlCol="0">
            <a:spAutoFit/>
          </a:bodyPr>
          <a:lstStyle/>
          <a:p>
            <a:r>
              <a:rPr lang="en-US" sz="1500" dirty="0">
                <a:latin typeface="Courier" charset="0"/>
                <a:ea typeface="Courier" charset="0"/>
                <a:cs typeface="Courier" charset="0"/>
              </a:rPr>
              <a:t>lines = </a:t>
            </a:r>
            <a:r>
              <a:rPr lang="en-US" sz="1500" dirty="0" err="1">
                <a:latin typeface="Courier" charset="0"/>
                <a:ea typeface="Courier" charset="0"/>
                <a:cs typeface="Courier" charset="0"/>
              </a:rPr>
              <a:t>spark.textfile</a:t>
            </a:r>
            <a:r>
              <a:rPr lang="en-US" sz="1500" dirty="0">
                <a:latin typeface="Courier" charset="0"/>
                <a:ea typeface="Courier" charset="0"/>
                <a:cs typeface="Courier" charset="0"/>
              </a:rPr>
              <a:t>(“</a:t>
            </a:r>
            <a:r>
              <a:rPr lang="en-US" sz="1500" dirty="0" err="1">
                <a:latin typeface="Courier" charset="0"/>
                <a:ea typeface="Courier" charset="0"/>
                <a:cs typeface="Courier" charset="0"/>
              </a:rPr>
              <a:t>hdfs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a:t>
            </a:r>
            <a:endParaRPr lang="en-US" sz="1500" dirty="0">
              <a:latin typeface="Courier" charset="0"/>
              <a:ea typeface="Courier" charset="0"/>
              <a:cs typeface="Courier" charset="0"/>
            </a:endParaRPr>
          </a:p>
          <a:p>
            <a:endParaRPr lang="en-US" sz="1500" dirty="0" smtClean="0">
              <a:latin typeface="Courier" charset="0"/>
              <a:ea typeface="Courier" charset="0"/>
              <a:cs typeface="Courier" charset="0"/>
            </a:endParaRPr>
          </a:p>
          <a:p>
            <a:r>
              <a:rPr lang="en-US" sz="1500" dirty="0" smtClean="0">
                <a:latin typeface="Courier" charset="0"/>
                <a:ea typeface="Courier" charset="0"/>
                <a:cs typeface="Courier" charset="0"/>
              </a:rPr>
              <a:t>errors </a:t>
            </a:r>
            <a:r>
              <a:rPr lang="en-US" sz="1500" dirty="0">
                <a:latin typeface="Courier" charset="0"/>
                <a:ea typeface="Courier" charset="0"/>
                <a:cs typeface="Courier" charset="0"/>
              </a:rPr>
              <a:t>= </a:t>
            </a:r>
            <a:r>
              <a:rPr lang="en-US" sz="1500" dirty="0" err="1">
                <a:latin typeface="Courier" charset="0"/>
                <a:ea typeface="Courier" charset="0"/>
                <a:cs typeface="Courier" charset="0"/>
              </a:rPr>
              <a:t>lines.filter</a:t>
            </a:r>
            <a:r>
              <a:rPr lang="en-US" sz="1500" dirty="0">
                <a:latin typeface="Courier" charset="0"/>
                <a:ea typeface="Courier" charset="0"/>
                <a:cs typeface="Courier" charset="0"/>
              </a:rPr>
              <a:t>(_.</a:t>
            </a:r>
            <a:r>
              <a:rPr lang="en-US" sz="1500" dirty="0" err="1">
                <a:latin typeface="Courier" charset="0"/>
                <a:ea typeface="Courier" charset="0"/>
                <a:cs typeface="Courier" charset="0"/>
              </a:rPr>
              <a:t>startswith</a:t>
            </a:r>
            <a:r>
              <a:rPr lang="en-US" sz="1500" dirty="0" smtClean="0">
                <a:latin typeface="Courier" charset="0"/>
                <a:ea typeface="Courier" charset="0"/>
                <a:cs typeface="Courier" charset="0"/>
              </a:rPr>
              <a:t>(“ERROR”))</a:t>
            </a:r>
            <a:endParaRPr lang="en-US" sz="1500" dirty="0">
              <a:latin typeface="Courier" charset="0"/>
              <a:ea typeface="Courier" charset="0"/>
              <a:cs typeface="Courier" charset="0"/>
            </a:endParaRPr>
          </a:p>
          <a:p>
            <a:endParaRPr lang="en-US" dirty="0"/>
          </a:p>
          <a:p>
            <a:r>
              <a:rPr lang="en-US" sz="1500" dirty="0">
                <a:latin typeface="Courier" charset="0"/>
                <a:ea typeface="Courier" charset="0"/>
                <a:cs typeface="Courier" charset="0"/>
              </a:rPr>
              <a:t>messages = </a:t>
            </a:r>
            <a:r>
              <a:rPr lang="en-US" sz="1500" dirty="0" err="1">
                <a:latin typeface="Courier" charset="0"/>
                <a:ea typeface="Courier" charset="0"/>
                <a:cs typeface="Courier" charset="0"/>
              </a:rPr>
              <a:t>errors.map</a:t>
            </a:r>
            <a:r>
              <a:rPr lang="en-US" sz="1500" dirty="0">
                <a:latin typeface="Courier" charset="0"/>
                <a:ea typeface="Courier" charset="0"/>
                <a:cs typeface="Courier" charset="0"/>
              </a:rPr>
              <a:t>(_.split(‘\t’)(2</a:t>
            </a:r>
            <a:r>
              <a:rPr lang="en-US" sz="1500" dirty="0" smtClean="0">
                <a:latin typeface="Courier" charset="0"/>
                <a:ea typeface="Courier" charset="0"/>
                <a:cs typeface="Courier" charset="0"/>
              </a:rPr>
              <a: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a:t>
            </a:r>
            <a:r>
              <a:rPr lang="en-US" sz="1500" dirty="0">
                <a:latin typeface="Courier" charset="0"/>
                <a:ea typeface="Courier" charset="0"/>
                <a:cs typeface="Courier" charset="0"/>
              </a:rPr>
              <a:t> </a:t>
            </a:r>
            <a:r>
              <a:rPr lang="en-US" sz="1500" dirty="0" smtClean="0">
                <a:latin typeface="Courier" charset="0"/>
                <a:ea typeface="Courier" charset="0"/>
                <a:cs typeface="Courier" charset="0"/>
              </a:rPr>
              <a:t>= </a:t>
            </a:r>
            <a:r>
              <a:rPr lang="en-US" sz="1500" dirty="0" err="1" smtClean="0">
                <a:latin typeface="Courier" charset="0"/>
                <a:ea typeface="Courier" charset="0"/>
                <a:cs typeface="Courier" charset="0"/>
              </a:rPr>
              <a:t>messages.cache</a:t>
            </a:r>
            <a:r>
              <a:rPr lang="en-US" sz="1500" dirty="0" smtClean="0">
                <a:latin typeface="Courier" charset="0"/>
                <a:ea typeface="Courier" charset="0"/>
                <a:cs typeface="Courier" charset="0"/>
              </a:rPr>
              <a:t>()</a:t>
            </a:r>
          </a:p>
          <a:p>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(_.contains(“connection”)).count</a:t>
            </a:r>
          </a:p>
          <a:p>
            <a:r>
              <a:rPr lang="en-US" sz="1600" dirty="0"/>
              <a:t> </a:t>
            </a:r>
            <a:endParaRPr lang="en-US" sz="1600" dirty="0" smtClean="0"/>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a:t>
            </a:r>
            <a:r>
              <a:rPr lang="en-US" sz="1500" dirty="0" err="1">
                <a:latin typeface="Courier" charset="0"/>
                <a:ea typeface="Courier" charset="0"/>
                <a:cs typeface="Courier" charset="0"/>
              </a:rPr>
              <a:t>dns</a:t>
            </a:r>
            <a:r>
              <a:rPr lang="en-US" sz="1500" dirty="0">
                <a:latin typeface="Courier" charset="0"/>
                <a:ea typeface="Courier" charset="0"/>
                <a:cs typeface="Courier" charset="0"/>
              </a:rPr>
              <a:t>”)).</a:t>
            </a:r>
            <a:r>
              <a:rPr lang="en-US" sz="1500" dirty="0" smtClean="0">
                <a:latin typeface="Courier" charset="0"/>
                <a:ea typeface="Courier" charset="0"/>
                <a:cs typeface="Courier" charset="0"/>
              </a:rPr>
              <a:t>count</a:t>
            </a:r>
          </a:p>
          <a:p>
            <a:endParaRPr lang="en-US" sz="1500" dirty="0">
              <a:latin typeface="Courier" charset="0"/>
              <a:ea typeface="Courier" charset="0"/>
              <a:cs typeface="Courier" charset="0"/>
            </a:endParaRPr>
          </a:p>
          <a:p>
            <a:r>
              <a:rPr lang="en-US" sz="1500" dirty="0" err="1">
                <a:latin typeface="Courier" charset="0"/>
                <a:ea typeface="Courier" charset="0"/>
                <a:cs typeface="Courier" charset="0"/>
              </a:rPr>
              <a:t>cachedMsgs.filter</a:t>
            </a:r>
            <a:r>
              <a:rPr lang="en-US" sz="1500" dirty="0">
                <a:latin typeface="Courier" charset="0"/>
                <a:ea typeface="Courier" charset="0"/>
                <a:cs typeface="Courier" charset="0"/>
              </a:rPr>
              <a:t>(_.contains(“timeout”)).count</a:t>
            </a:r>
          </a:p>
          <a:p>
            <a:endParaRPr lang="en-US" sz="1500" dirty="0">
              <a:latin typeface="Courier" charset="0"/>
              <a:ea typeface="Courier" charset="0"/>
              <a:cs typeface="Courier" charset="0"/>
            </a:endParaRPr>
          </a:p>
          <a:p>
            <a:endParaRPr lang="en-US" sz="1500" dirty="0">
              <a:latin typeface="Courier" charset="0"/>
              <a:ea typeface="Courier" charset="0"/>
              <a:cs typeface="Courier" charset="0"/>
            </a:endParaRPr>
          </a:p>
          <a:p>
            <a:endParaRPr lang="en-US" sz="1500" dirty="0">
              <a:latin typeface="Courier" charset="0"/>
              <a:ea typeface="Courier" charset="0"/>
              <a:cs typeface="Courier" charset="0"/>
            </a:endParaRPr>
          </a:p>
          <a:p>
            <a:endParaRPr lang="en-US" dirty="0"/>
          </a:p>
          <a:p>
            <a:endParaRPr lang="en-US" dirty="0"/>
          </a:p>
        </p:txBody>
      </p:sp>
      <p:sp>
        <p:nvSpPr>
          <p:cNvPr id="8" name="TextBox 7"/>
          <p:cNvSpPr txBox="1"/>
          <p:nvPr/>
        </p:nvSpPr>
        <p:spPr>
          <a:xfrm>
            <a:off x="6366661" y="2635726"/>
            <a:ext cx="1088760" cy="369332"/>
          </a:xfrm>
          <a:prstGeom prst="rect">
            <a:avLst/>
          </a:prstGeom>
          <a:noFill/>
          <a:ln>
            <a:solidFill>
              <a:schemeClr val="accent1"/>
            </a:solidFill>
          </a:ln>
        </p:spPr>
        <p:txBody>
          <a:bodyPr wrap="none" rtlCol="0">
            <a:spAutoFit/>
          </a:bodyPr>
          <a:lstStyle/>
          <a:p>
            <a:r>
              <a:rPr lang="en-US" dirty="0" smtClean="0"/>
              <a:t>Base RDD</a:t>
            </a:r>
            <a:endParaRPr lang="en-US" dirty="0"/>
          </a:p>
        </p:txBody>
      </p:sp>
      <p:cxnSp>
        <p:nvCxnSpPr>
          <p:cNvPr id="7" name="Straight Arrow Connector 6"/>
          <p:cNvCxnSpPr/>
          <p:nvPr/>
        </p:nvCxnSpPr>
        <p:spPr>
          <a:xfrm>
            <a:off x="4574511" y="2864266"/>
            <a:ext cx="1792150" cy="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65907" y="3197197"/>
            <a:ext cx="1831014" cy="369332"/>
          </a:xfrm>
          <a:prstGeom prst="rect">
            <a:avLst/>
          </a:prstGeom>
          <a:noFill/>
          <a:ln>
            <a:solidFill>
              <a:schemeClr val="accent1"/>
            </a:solidFill>
          </a:ln>
        </p:spPr>
        <p:txBody>
          <a:bodyPr wrap="none" rtlCol="0">
            <a:spAutoFit/>
          </a:bodyPr>
          <a:lstStyle/>
          <a:p>
            <a:r>
              <a:rPr lang="en-US" dirty="0" smtClean="0"/>
              <a:t>Transformed RDD</a:t>
            </a:r>
            <a:endParaRPr lang="en-US" dirty="0"/>
          </a:p>
        </p:txBody>
      </p:sp>
      <p:sp>
        <p:nvSpPr>
          <p:cNvPr id="15" name="Rectangle 14"/>
          <p:cNvSpPr/>
          <p:nvPr/>
        </p:nvSpPr>
        <p:spPr>
          <a:xfrm>
            <a:off x="455599" y="1665763"/>
            <a:ext cx="7222457" cy="1015663"/>
          </a:xfrm>
          <a:prstGeom prst="rect">
            <a:avLst/>
          </a:prstGeom>
        </p:spPr>
        <p:txBody>
          <a:bodyPr wrap="square">
            <a:spAutoFit/>
          </a:bodyPr>
          <a:lstStyle/>
          <a:p>
            <a:pPr algn="just"/>
            <a:r>
              <a:rPr lang="en-US" sz="2000" dirty="0"/>
              <a:t>Step </a:t>
            </a:r>
            <a:r>
              <a:rPr lang="en-US" sz="2000" dirty="0" smtClean="0"/>
              <a:t>7 : </a:t>
            </a:r>
            <a:r>
              <a:rPr lang="en-US" sz="2000" dirty="0"/>
              <a:t>Apply different filtering option. For example, </a:t>
            </a:r>
            <a:r>
              <a:rPr lang="en-US" sz="2000" dirty="0" smtClean="0"/>
              <a:t>find </a:t>
            </a:r>
            <a:r>
              <a:rPr lang="en-US" sz="2000" dirty="0"/>
              <a:t>lines that contain the string </a:t>
            </a:r>
            <a:r>
              <a:rPr lang="en-US" sz="2000" dirty="0" smtClean="0"/>
              <a:t>“timeout” and</a:t>
            </a:r>
            <a:r>
              <a:rPr lang="en-US" sz="2000" dirty="0"/>
              <a:t> </a:t>
            </a:r>
            <a:r>
              <a:rPr lang="en-US" sz="2000" dirty="0" smtClean="0"/>
              <a:t>then</a:t>
            </a:r>
            <a:r>
              <a:rPr lang="en-US" sz="2000" dirty="0"/>
              <a:t>, under the result of this filter, run the count command.</a:t>
            </a:r>
          </a:p>
        </p:txBody>
      </p:sp>
      <p:cxnSp>
        <p:nvCxnSpPr>
          <p:cNvPr id="18" name="Straight Arrow Connector 17"/>
          <p:cNvCxnSpPr/>
          <p:nvPr/>
        </p:nvCxnSpPr>
        <p:spPr>
          <a:xfrm flipV="1">
            <a:off x="5728818" y="3311497"/>
            <a:ext cx="420914" cy="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55599" y="6048499"/>
            <a:ext cx="7832057" cy="369332"/>
          </a:xfrm>
          <a:prstGeom prst="rect">
            <a:avLst/>
          </a:prstGeom>
        </p:spPr>
        <p:txBody>
          <a:bodyPr wrap="square">
            <a:spAutoFit/>
          </a:bodyPr>
          <a:lstStyle/>
          <a:p>
            <a:r>
              <a:rPr lang="en-US" dirty="0"/>
              <a:t>Each worker works on the cached items and sends the results back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267" y="2060092"/>
            <a:ext cx="4000500" cy="4229100"/>
          </a:xfrm>
          <a:prstGeom prst="rect">
            <a:avLst/>
          </a:prstGeom>
        </p:spPr>
      </p:pic>
      <p:sp>
        <p:nvSpPr>
          <p:cNvPr id="5" name="Date Placeholder 4"/>
          <p:cNvSpPr>
            <a:spLocks noGrp="1"/>
          </p:cNvSpPr>
          <p:nvPr>
            <p:ph type="dt" sz="half" idx="10"/>
          </p:nvPr>
        </p:nvSpPr>
        <p:spPr/>
        <p:txBody>
          <a:bodyPr/>
          <a:lstStyle/>
          <a:p>
            <a:fld id="{52EA3903-CABA-C744-961F-CE87327AB48A}" type="datetime1">
              <a:rPr lang="en-IN" smtClean="0"/>
              <a:t>18/04/21</a:t>
            </a:fld>
            <a:endParaRPr lang="en-US"/>
          </a:p>
        </p:txBody>
      </p:sp>
      <p:sp>
        <p:nvSpPr>
          <p:cNvPr id="10" name="Footer Placeholder 9"/>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4724899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900" y="2768600"/>
            <a:ext cx="4749800" cy="3543300"/>
          </a:xfrm>
          <a:prstGeom prst="rect">
            <a:avLst/>
          </a:prstGeom>
        </p:spPr>
      </p:pic>
      <p:sp>
        <p:nvSpPr>
          <p:cNvPr id="5" name="Date Placeholder 4"/>
          <p:cNvSpPr>
            <a:spLocks noGrp="1"/>
          </p:cNvSpPr>
          <p:nvPr>
            <p:ph type="dt" sz="half" idx="10"/>
          </p:nvPr>
        </p:nvSpPr>
        <p:spPr/>
        <p:txBody>
          <a:bodyPr/>
          <a:lstStyle/>
          <a:p>
            <a:fld id="{9B0525B4-F0DA-DC46-B066-28BD1AB3FB85}"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52044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Projects </a:t>
            </a:r>
            <a:r>
              <a:rPr lang="mr-IN" dirty="0" smtClean="0"/>
              <a:t>–</a:t>
            </a:r>
            <a:r>
              <a:rPr lang="en-US" dirty="0" smtClean="0"/>
              <a:t> Data processing</a:t>
            </a:r>
            <a:endParaRPr lang="en-US" dirty="0"/>
          </a:p>
        </p:txBody>
      </p:sp>
      <p:sp>
        <p:nvSpPr>
          <p:cNvPr id="3" name="Content Placeholder 2"/>
          <p:cNvSpPr>
            <a:spLocks noGrp="1"/>
          </p:cNvSpPr>
          <p:nvPr>
            <p:ph idx="1"/>
          </p:nvPr>
        </p:nvSpPr>
        <p:spPr/>
        <p:txBody>
          <a:bodyPr/>
          <a:lstStyle/>
          <a:p>
            <a:pPr algn="just"/>
            <a:r>
              <a:rPr lang="en-US" sz="2400" b="1" dirty="0" smtClean="0"/>
              <a:t>Mahout</a:t>
            </a:r>
            <a:r>
              <a:rPr lang="en-US" sz="2400" dirty="0" smtClean="0"/>
              <a:t>: A </a:t>
            </a:r>
            <a:r>
              <a:rPr lang="en-US" sz="2400" dirty="0"/>
              <a:t>Scalable machine learning and data mining library.</a:t>
            </a:r>
            <a:endParaRPr lang="en-US" sz="2400" dirty="0">
              <a:hlinkClick r:id="rId2"/>
            </a:endParaRPr>
          </a:p>
          <a:p>
            <a:pPr algn="just"/>
            <a:r>
              <a:rPr lang="en-US" sz="2400" b="1" dirty="0" smtClean="0"/>
              <a:t>Spark:</a:t>
            </a:r>
            <a:r>
              <a:rPr lang="en-US" sz="2400" dirty="0" smtClean="0"/>
              <a:t> </a:t>
            </a:r>
            <a:r>
              <a:rPr lang="en-US" sz="2400" dirty="0"/>
              <a:t>A fast and general compute engine for Hadoop data. Spark provides a simple and expressive programming model that supports a wide range of applications, including </a:t>
            </a:r>
            <a:r>
              <a:rPr lang="en-US" sz="2400" dirty="0" smtClean="0"/>
              <a:t>ETL (extract, transform and load), </a:t>
            </a:r>
            <a:r>
              <a:rPr lang="en-US" sz="2400" dirty="0"/>
              <a:t>machine learning, stream processing, and graph computation.</a:t>
            </a:r>
          </a:p>
          <a:p>
            <a:pPr algn="just"/>
            <a:r>
              <a:rPr lang="en-US" sz="2400" b="1" dirty="0" smtClean="0"/>
              <a:t>Submarine</a:t>
            </a:r>
            <a:r>
              <a:rPr lang="en-US" sz="2400" dirty="0" smtClean="0"/>
              <a:t>: </a:t>
            </a:r>
            <a:r>
              <a:rPr lang="en-US" sz="2400" dirty="0"/>
              <a:t>A unified AI platform which allows engineers and data scientists to run Machine Learning and Deep Learning workload in distributed cluster.</a:t>
            </a:r>
          </a:p>
          <a:p>
            <a:endParaRPr lang="en-US" dirty="0"/>
          </a:p>
        </p:txBody>
      </p:sp>
      <p:sp>
        <p:nvSpPr>
          <p:cNvPr id="4" name="Date Placeholder 3"/>
          <p:cNvSpPr>
            <a:spLocks noGrp="1"/>
          </p:cNvSpPr>
          <p:nvPr>
            <p:ph type="dt" sz="half" idx="10"/>
          </p:nvPr>
        </p:nvSpPr>
        <p:spPr/>
        <p:txBody>
          <a:bodyPr/>
          <a:lstStyle/>
          <a:p>
            <a:fld id="{5932BEA2-E986-E941-86AF-BBE6C25AF596}"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744875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604" y="2441551"/>
            <a:ext cx="4995141" cy="4083939"/>
          </a:xfrm>
          <a:prstGeom prst="rect">
            <a:avLst/>
          </a:prstGeom>
        </p:spPr>
      </p:pic>
      <p:sp>
        <p:nvSpPr>
          <p:cNvPr id="4" name="Date Placeholder 3"/>
          <p:cNvSpPr>
            <a:spLocks noGrp="1"/>
          </p:cNvSpPr>
          <p:nvPr>
            <p:ph type="dt" sz="half" idx="10"/>
          </p:nvPr>
        </p:nvSpPr>
        <p:spPr/>
        <p:txBody>
          <a:bodyPr/>
          <a:lstStyle/>
          <a:p>
            <a:fld id="{E2EE4941-5EEC-2F4E-BACE-AB7932F6D57A}"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589559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00" y="2549236"/>
            <a:ext cx="6883400" cy="3505200"/>
          </a:xfrm>
          <a:prstGeom prst="rect">
            <a:avLst/>
          </a:prstGeom>
        </p:spPr>
      </p:pic>
      <p:sp>
        <p:nvSpPr>
          <p:cNvPr id="6" name="TextBox 5"/>
          <p:cNvSpPr txBox="1"/>
          <p:nvPr/>
        </p:nvSpPr>
        <p:spPr>
          <a:xfrm>
            <a:off x="8909222" y="2426709"/>
            <a:ext cx="2681416" cy="369332"/>
          </a:xfrm>
          <a:prstGeom prst="rect">
            <a:avLst/>
          </a:prstGeom>
          <a:noFill/>
        </p:spPr>
        <p:txBody>
          <a:bodyPr wrap="square" rtlCol="0">
            <a:spAutoFit/>
          </a:bodyPr>
          <a:lstStyle/>
          <a:p>
            <a:r>
              <a:rPr lang="en-US" smtClean="0"/>
              <a:t>Initial Random </a:t>
            </a:r>
            <a:r>
              <a:rPr lang="en-US" dirty="0" smtClean="0"/>
              <a:t>target line</a:t>
            </a:r>
            <a:endParaRPr lang="en-US" dirty="0"/>
          </a:p>
        </p:txBody>
      </p:sp>
      <p:sp>
        <p:nvSpPr>
          <p:cNvPr id="4" name="Date Placeholder 3"/>
          <p:cNvSpPr>
            <a:spLocks noGrp="1"/>
          </p:cNvSpPr>
          <p:nvPr>
            <p:ph type="dt" sz="half" idx="10"/>
          </p:nvPr>
        </p:nvSpPr>
        <p:spPr/>
        <p:txBody>
          <a:bodyPr/>
          <a:lstStyle/>
          <a:p>
            <a:fld id="{3205A689-9CCF-754D-ACBB-9692B874B9E4}" type="datetime1">
              <a:rPr lang="en-IN" smtClean="0"/>
              <a:t>18/04/21</a:t>
            </a:fld>
            <a:endParaRPr lang="en-US"/>
          </a:p>
        </p:txBody>
      </p:sp>
      <p:sp>
        <p:nvSpPr>
          <p:cNvPr id="7" name="Footer Placeholder 6"/>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39811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850" y="2870200"/>
            <a:ext cx="6972300" cy="3441700"/>
          </a:xfrm>
          <a:prstGeom prst="rect">
            <a:avLst/>
          </a:prstGeom>
        </p:spPr>
      </p:pic>
      <p:sp>
        <p:nvSpPr>
          <p:cNvPr id="4" name="Date Placeholder 3"/>
          <p:cNvSpPr>
            <a:spLocks noGrp="1"/>
          </p:cNvSpPr>
          <p:nvPr>
            <p:ph type="dt" sz="half" idx="10"/>
          </p:nvPr>
        </p:nvSpPr>
        <p:spPr/>
        <p:txBody>
          <a:bodyPr/>
          <a:lstStyle/>
          <a:p>
            <a:fld id="{2CB95C6C-F002-7440-B174-5851EF507F7D}"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4109830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0" y="2595418"/>
            <a:ext cx="6908800" cy="3302000"/>
          </a:xfrm>
          <a:prstGeom prst="rect">
            <a:avLst/>
          </a:prstGeom>
        </p:spPr>
      </p:pic>
      <p:sp>
        <p:nvSpPr>
          <p:cNvPr id="4" name="Date Placeholder 3"/>
          <p:cNvSpPr>
            <a:spLocks noGrp="1"/>
          </p:cNvSpPr>
          <p:nvPr>
            <p:ph type="dt" sz="half" idx="10"/>
          </p:nvPr>
        </p:nvSpPr>
        <p:spPr/>
        <p:txBody>
          <a:bodyPr/>
          <a:lstStyle/>
          <a:p>
            <a:fld id="{F68B97F8-BC98-2749-9E27-1DA5DD06370C}"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0196535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550" y="3060700"/>
            <a:ext cx="7200900" cy="3251200"/>
          </a:xfrm>
          <a:prstGeom prst="rect">
            <a:avLst/>
          </a:prstGeom>
        </p:spPr>
      </p:pic>
      <p:sp>
        <p:nvSpPr>
          <p:cNvPr id="4" name="Date Placeholder 3"/>
          <p:cNvSpPr>
            <a:spLocks noGrp="1"/>
          </p:cNvSpPr>
          <p:nvPr>
            <p:ph type="dt" sz="half" idx="10"/>
          </p:nvPr>
        </p:nvSpPr>
        <p:spPr/>
        <p:txBody>
          <a:bodyPr/>
          <a:lstStyle/>
          <a:p>
            <a:fld id="{939B683D-B3ED-1643-A2F9-0C8EC3D9DCB4}"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559227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00" y="2722563"/>
            <a:ext cx="6883400" cy="3454400"/>
          </a:xfrm>
          <a:prstGeom prst="rect">
            <a:avLst/>
          </a:prstGeom>
        </p:spPr>
      </p:pic>
      <p:sp>
        <p:nvSpPr>
          <p:cNvPr id="4" name="Date Placeholder 3"/>
          <p:cNvSpPr>
            <a:spLocks noGrp="1"/>
          </p:cNvSpPr>
          <p:nvPr>
            <p:ph type="dt" sz="half" idx="10"/>
          </p:nvPr>
        </p:nvSpPr>
        <p:spPr/>
        <p:txBody>
          <a:bodyPr/>
          <a:lstStyle/>
          <a:p>
            <a:fld id="{5EC2BC03-D645-C446-B552-A91344B13683}"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320327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2870200"/>
            <a:ext cx="6743700" cy="3543300"/>
          </a:xfrm>
          <a:prstGeom prst="rect">
            <a:avLst/>
          </a:prstGeom>
        </p:spPr>
      </p:pic>
      <p:sp>
        <p:nvSpPr>
          <p:cNvPr id="4" name="Date Placeholder 3"/>
          <p:cNvSpPr>
            <a:spLocks noGrp="1"/>
          </p:cNvSpPr>
          <p:nvPr>
            <p:ph type="dt" sz="half" idx="10"/>
          </p:nvPr>
        </p:nvSpPr>
        <p:spPr/>
        <p:txBody>
          <a:bodyPr/>
          <a:lstStyle/>
          <a:p>
            <a:fld id="{982D77EE-9494-4843-ABC9-68437CF9C40B}"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748251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700" y="2501900"/>
            <a:ext cx="6070600" cy="3987800"/>
          </a:xfrm>
          <a:prstGeom prst="rect">
            <a:avLst/>
          </a:prstGeom>
        </p:spPr>
      </p:pic>
      <p:sp>
        <p:nvSpPr>
          <p:cNvPr id="4" name="Date Placeholder 3"/>
          <p:cNvSpPr>
            <a:spLocks noGrp="1"/>
          </p:cNvSpPr>
          <p:nvPr>
            <p:ph type="dt" sz="half" idx="10"/>
          </p:nvPr>
        </p:nvSpPr>
        <p:spPr/>
        <p:txBody>
          <a:bodyPr/>
          <a:lstStyle/>
          <a:p>
            <a:fld id="{41991EEA-583F-C845-9CBB-3726E84E3B36}"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575829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Goal: Find the best line separating two sets of points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482" y="2462466"/>
            <a:ext cx="4251036" cy="3714497"/>
          </a:xfrm>
          <a:prstGeom prst="rect">
            <a:avLst/>
          </a:prstGeom>
        </p:spPr>
      </p:pic>
      <p:sp>
        <p:nvSpPr>
          <p:cNvPr id="4" name="Date Placeholder 3"/>
          <p:cNvSpPr>
            <a:spLocks noGrp="1"/>
          </p:cNvSpPr>
          <p:nvPr>
            <p:ph type="dt" sz="half" idx="10"/>
          </p:nvPr>
        </p:nvSpPr>
        <p:spPr/>
        <p:txBody>
          <a:bodyPr/>
          <a:lstStyle/>
          <a:p>
            <a:fld id="{3959F02D-0F72-7E40-A44A-FA974F94D8EB}"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691089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err="1">
                <a:latin typeface="Courier" charset="0"/>
                <a:ea typeface="Courier" charset="0"/>
                <a:cs typeface="Courier" charset="0"/>
              </a:rPr>
              <a:t>v</a:t>
            </a:r>
            <a:r>
              <a:rPr lang="en-US" sz="1800" dirty="0" err="1" smtClean="0">
                <a:latin typeface="Courier" charset="0"/>
                <a:ea typeface="Courier" charset="0"/>
                <a:cs typeface="Courier" charset="0"/>
              </a:rPr>
              <a:t>al</a:t>
            </a:r>
            <a:r>
              <a:rPr lang="en-US" sz="1800" dirty="0" smtClean="0">
                <a:latin typeface="Courier" charset="0"/>
                <a:ea typeface="Courier" charset="0"/>
                <a:cs typeface="Courier" charset="0"/>
              </a:rPr>
              <a:t> data = </a:t>
            </a:r>
            <a:r>
              <a:rPr lang="en-US" sz="1800" dirty="0" err="1" smtClean="0">
                <a:latin typeface="Courier" charset="0"/>
                <a:ea typeface="Courier" charset="0"/>
                <a:cs typeface="Courier" charset="0"/>
              </a:rPr>
              <a:t>spark.textfile</a:t>
            </a:r>
            <a:r>
              <a:rPr lang="en-US" sz="1800" dirty="0" smtClean="0">
                <a:latin typeface="Courier" charset="0"/>
                <a:ea typeface="Courier" charset="0"/>
                <a:cs typeface="Courier" charset="0"/>
              </a:rPr>
              <a:t>(</a:t>
            </a:r>
            <a:r>
              <a:rPr lang="mr-IN" sz="1800" dirty="0" smtClean="0">
                <a:latin typeface="Courier" charset="0"/>
                <a:ea typeface="Courier" charset="0"/>
                <a:cs typeface="Courier" charset="0"/>
              </a:rPr>
              <a:t>…</a:t>
            </a:r>
            <a:r>
              <a:rPr lang="en-US" sz="1800" dirty="0" smtClean="0">
                <a:latin typeface="Courier" charset="0"/>
                <a:ea typeface="Courier" charset="0"/>
                <a:cs typeface="Courier" charset="0"/>
              </a:rPr>
              <a:t>).map(</a:t>
            </a:r>
            <a:r>
              <a:rPr lang="en-US" sz="1800" dirty="0" err="1" smtClean="0">
                <a:latin typeface="Courier" charset="0"/>
                <a:ea typeface="Courier" charset="0"/>
                <a:cs typeface="Courier" charset="0"/>
              </a:rPr>
              <a:t>readPoint</a:t>
            </a:r>
            <a:r>
              <a:rPr lang="en-US" sz="1800" dirty="0" smtClean="0">
                <a:latin typeface="Courier" charset="0"/>
                <a:ea typeface="Courier" charset="0"/>
                <a:cs typeface="Courier" charset="0"/>
              </a:rPr>
              <a:t>).cache</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dirty="0" err="1">
                <a:latin typeface="Courier" charset="0"/>
                <a:ea typeface="Courier" charset="0"/>
                <a:cs typeface="Courier" charset="0"/>
              </a:rPr>
              <a:t>v</a:t>
            </a:r>
            <a:r>
              <a:rPr lang="en-US" sz="1800" dirty="0" err="1" smtClean="0">
                <a:latin typeface="Courier" charset="0"/>
                <a:ea typeface="Courier" charset="0"/>
                <a:cs typeface="Courier" charset="0"/>
              </a:rPr>
              <a:t>ar</a:t>
            </a:r>
            <a:r>
              <a:rPr lang="en-US" sz="1800" dirty="0" smtClean="0">
                <a:latin typeface="Courier" charset="0"/>
                <a:ea typeface="Courier" charset="0"/>
                <a:cs typeface="Courier" charset="0"/>
              </a:rPr>
              <a:t> w = </a:t>
            </a:r>
            <a:r>
              <a:rPr lang="en-US" sz="1800" dirty="0" err="1">
                <a:latin typeface="Courier" charset="0"/>
                <a:ea typeface="Courier" charset="0"/>
                <a:cs typeface="Courier" charset="0"/>
              </a:rPr>
              <a:t>v</a:t>
            </a:r>
            <a:r>
              <a:rPr lang="en-US" sz="1800" dirty="0" err="1" smtClean="0">
                <a:latin typeface="Courier" charset="0"/>
                <a:ea typeface="Courier" charset="0"/>
                <a:cs typeface="Courier" charset="0"/>
              </a:rPr>
              <a:t>ector.random</a:t>
            </a:r>
            <a:r>
              <a:rPr lang="en-US" sz="1800" dirty="0" smtClean="0">
                <a:latin typeface="Courier" charset="0"/>
                <a:ea typeface="Courier" charset="0"/>
                <a:cs typeface="Courier" charset="0"/>
              </a:rPr>
              <a:t>(D)</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Courier" charset="0"/>
                <a:ea typeface="Courier" charset="0"/>
                <a:cs typeface="Courier" charset="0"/>
              </a:rPr>
              <a:t>f</a:t>
            </a:r>
            <a:r>
              <a:rPr lang="en-US" sz="1800" dirty="0" smtClean="0">
                <a:latin typeface="Courier" charset="0"/>
                <a:ea typeface="Courier" charset="0"/>
                <a:cs typeface="Courier" charset="0"/>
              </a:rPr>
              <a:t>or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&lt;- 1 to ITERATIONS)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Courier" charset="0"/>
                <a:ea typeface="Courier" charset="0"/>
                <a:cs typeface="Courier" charset="0"/>
              </a:rPr>
              <a:t>	</a:t>
            </a:r>
            <a:r>
              <a:rPr lang="en-US" sz="1800" dirty="0" err="1" smtClean="0">
                <a:latin typeface="Courier" charset="0"/>
                <a:ea typeface="Courier" charset="0"/>
                <a:cs typeface="Courier" charset="0"/>
              </a:rPr>
              <a:t>val</a:t>
            </a:r>
            <a:r>
              <a:rPr lang="en-US" sz="1800" dirty="0" smtClean="0">
                <a:latin typeface="Courier" charset="0"/>
                <a:ea typeface="Courier" charset="0"/>
                <a:cs typeface="Courier" charset="0"/>
              </a:rPr>
              <a:t> gradient = </a:t>
            </a:r>
            <a:r>
              <a:rPr lang="en-US" sz="1800" dirty="0" err="1" smtClean="0">
                <a:latin typeface="Courier" charset="0"/>
                <a:ea typeface="Courier" charset="0"/>
                <a:cs typeface="Courier" charset="0"/>
              </a:rPr>
              <a:t>data.map</a:t>
            </a:r>
            <a:r>
              <a:rPr lang="en-US" sz="1800" dirty="0" smtClean="0">
                <a:latin typeface="Courier" charset="0"/>
                <a:ea typeface="Courier" charset="0"/>
                <a:cs typeface="Courier" charset="0"/>
              </a:rPr>
              <a:t>(p=&gt;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(1/(1+exp(-</a:t>
            </a:r>
            <a:r>
              <a:rPr lang="en-US" sz="1800" dirty="0" err="1" smtClean="0">
                <a:latin typeface="Courier" charset="0"/>
                <a:ea typeface="Courier" charset="0"/>
                <a:cs typeface="Courier" charset="0"/>
              </a:rPr>
              <a:t>p.y</a:t>
            </a:r>
            <a:r>
              <a:rPr lang="en-US" sz="1800" dirty="0" smtClean="0">
                <a:latin typeface="Courier" charset="0"/>
                <a:ea typeface="Courier" charset="0"/>
                <a:cs typeface="Courier" charset="0"/>
              </a:rPr>
              <a:t>*(w dot </a:t>
            </a:r>
            <a:r>
              <a:rPr lang="en-US" sz="1800" dirty="0" err="1" smtClean="0">
                <a:latin typeface="Courier" charset="0"/>
                <a:ea typeface="Courier" charset="0"/>
                <a:cs typeface="Courier" charset="0"/>
              </a:rPr>
              <a:t>p.x</a:t>
            </a:r>
            <a:r>
              <a:rPr lang="en-US" sz="1800" dirty="0" smtClean="0">
                <a:latin typeface="Courier" charset="0"/>
                <a:ea typeface="Courier" charset="0"/>
                <a:cs typeface="Courier" charset="0"/>
              </a:rPr>
              <a:t>))) -1)*</a:t>
            </a:r>
            <a:r>
              <a:rPr lang="en-US" sz="1800" dirty="0" err="1" smtClean="0">
                <a:latin typeface="Courier" charset="0"/>
                <a:ea typeface="Courier" charset="0"/>
                <a:cs typeface="Courier" charset="0"/>
              </a:rPr>
              <a:t>p.y</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p.x</a:t>
            </a:r>
            <a:r>
              <a:rPr lang="en-US" sz="1800" dirty="0" smtClean="0">
                <a:latin typeface="Courier" charset="0"/>
                <a:ea typeface="Courier" charset="0"/>
                <a:cs typeface="Courier" charset="0"/>
              </a:rPr>
              <a:t>).reduce(_+_)</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w -= gradient</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err="1">
                <a:latin typeface="Courier" charset="0"/>
                <a:ea typeface="Courier" charset="0"/>
                <a:cs typeface="Courier" charset="0"/>
              </a:rPr>
              <a:t>p</a:t>
            </a:r>
            <a:r>
              <a:rPr lang="en-US" sz="1800" dirty="0" err="1" smtClean="0">
                <a:latin typeface="Courier" charset="0"/>
                <a:ea typeface="Courier" charset="0"/>
                <a:cs typeface="Courier" charset="0"/>
              </a:rPr>
              <a:t>rintln</a:t>
            </a:r>
            <a:r>
              <a:rPr lang="en-US" sz="1800" dirty="0" smtClean="0">
                <a:latin typeface="Courier" charset="0"/>
                <a:ea typeface="Courier" charset="0"/>
                <a:cs typeface="Courier" charset="0"/>
              </a:rPr>
              <a:t>(“final w: ” + w)</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latin typeface="Courier" charset="0"/>
              <a:ea typeface="Courier" charset="0"/>
              <a:cs typeface="Courier" charset="0"/>
            </a:endParaRPr>
          </a:p>
          <a:p>
            <a:pPr marL="0" lvl="0" indent="0">
              <a:lnSpc>
                <a:spcPct val="100000"/>
              </a:lnSpc>
              <a:spcBef>
                <a:spcPts val="0"/>
              </a:spcBef>
              <a:buNone/>
              <a:defRPr/>
            </a:pPr>
            <a:r>
              <a:rPr lang="en-US" sz="1800" dirty="0">
                <a:hlinkClick r:id="rId2"/>
              </a:rPr>
              <a:t>https://spark.apache.org/docs/latest/mllib-linear-methods.html</a:t>
            </a:r>
            <a:endParaRPr lang="en-US" sz="1800" dirty="0">
              <a:latin typeface="Courier" charset="0"/>
              <a:ea typeface="Courier" charset="0"/>
              <a:cs typeface="Courier"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1926936"/>
            <a:ext cx="1852352" cy="943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922" y="3681485"/>
            <a:ext cx="1151440" cy="6396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46" y="3681485"/>
            <a:ext cx="1137254" cy="6396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3546" y="3681486"/>
            <a:ext cx="1274531" cy="63961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5261" y="3681485"/>
            <a:ext cx="1092539" cy="639618"/>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9450" y="3060395"/>
            <a:ext cx="1149350" cy="567348"/>
          </a:xfrm>
          <a:prstGeom prst="rect">
            <a:avLst/>
          </a:prstGeom>
        </p:spPr>
      </p:pic>
      <p:sp>
        <p:nvSpPr>
          <p:cNvPr id="10" name="Date Placeholder 9"/>
          <p:cNvSpPr>
            <a:spLocks noGrp="1"/>
          </p:cNvSpPr>
          <p:nvPr>
            <p:ph type="dt" sz="half" idx="10"/>
          </p:nvPr>
        </p:nvSpPr>
        <p:spPr/>
        <p:txBody>
          <a:bodyPr/>
          <a:lstStyle/>
          <a:p>
            <a:fld id="{A1B95499-F3ED-7543-856A-FED920653A35}" type="datetime1">
              <a:rPr lang="en-IN" smtClean="0"/>
              <a:t>18/04/21</a:t>
            </a:fld>
            <a:endParaRPr lang="en-US"/>
          </a:p>
        </p:txBody>
      </p:sp>
      <p:sp>
        <p:nvSpPr>
          <p:cNvPr id="11" name="Footer Placeholder 10"/>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544128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02" y="1237322"/>
            <a:ext cx="2875671" cy="3489423"/>
          </a:xfrm>
        </p:spPr>
        <p:txBody>
          <a:bodyPr/>
          <a:lstStyle/>
          <a:p>
            <a:r>
              <a:rPr lang="en-US" dirty="0" smtClean="0"/>
              <a:t>Hadoop Ecosystem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3029" y="257769"/>
            <a:ext cx="8418772" cy="44689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269" y="4726745"/>
            <a:ext cx="7213169" cy="1462732"/>
          </a:xfrm>
          <a:prstGeom prst="rect">
            <a:avLst/>
          </a:prstGeom>
        </p:spPr>
      </p:pic>
      <p:sp>
        <p:nvSpPr>
          <p:cNvPr id="3" name="Date Placeholder 2"/>
          <p:cNvSpPr>
            <a:spLocks noGrp="1"/>
          </p:cNvSpPr>
          <p:nvPr>
            <p:ph type="dt" sz="half" idx="10"/>
          </p:nvPr>
        </p:nvSpPr>
        <p:spPr/>
        <p:txBody>
          <a:bodyPr/>
          <a:lstStyle/>
          <a:p>
            <a:fld id="{4CC004A6-BB8E-D648-A155-58B283B55C21}"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3397573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r>
              <a:rPr lang="en-US" dirty="0" err="1" smtClean="0"/>
              <a:t>MLlib</a:t>
            </a:r>
            <a:endParaRPr lang="en-US" dirty="0"/>
          </a:p>
        </p:txBody>
      </p:sp>
      <p:sp>
        <p:nvSpPr>
          <p:cNvPr id="3" name="Content Placeholder 2"/>
          <p:cNvSpPr>
            <a:spLocks noGrp="1"/>
          </p:cNvSpPr>
          <p:nvPr>
            <p:ph idx="1"/>
          </p:nvPr>
        </p:nvSpPr>
        <p:spPr/>
        <p:txBody>
          <a:bodyPr>
            <a:normAutofit lnSpcReduction="10000"/>
          </a:bodyPr>
          <a:lstStyle/>
          <a:p>
            <a:r>
              <a:rPr lang="en-US" dirty="0" smtClean="0"/>
              <a:t>Spark’s machine learning (ML) library</a:t>
            </a:r>
          </a:p>
          <a:p>
            <a:pPr lvl="1"/>
            <a:r>
              <a:rPr lang="en-US" dirty="0" smtClean="0"/>
              <a:t>Ease of use</a:t>
            </a:r>
          </a:p>
          <a:p>
            <a:pPr lvl="1"/>
            <a:r>
              <a:rPr lang="en-US" dirty="0" smtClean="0"/>
              <a:t>Scalable</a:t>
            </a:r>
          </a:p>
          <a:p>
            <a:r>
              <a:rPr lang="en-US" dirty="0" smtClean="0"/>
              <a:t>Collection of ML libraries</a:t>
            </a:r>
          </a:p>
          <a:p>
            <a:pPr lvl="1"/>
            <a:r>
              <a:rPr lang="en-US" dirty="0" smtClean="0"/>
              <a:t>Classification and Regression</a:t>
            </a:r>
          </a:p>
          <a:p>
            <a:pPr lvl="2"/>
            <a:r>
              <a:rPr lang="en-US" dirty="0"/>
              <a:t>Linear models (SVMs, logistic regression, linear </a:t>
            </a:r>
            <a:r>
              <a:rPr lang="en-US" dirty="0" smtClean="0"/>
              <a:t>regression), naive Bayes, </a:t>
            </a:r>
            <a:r>
              <a:rPr lang="en-US" dirty="0"/>
              <a:t>decision </a:t>
            </a:r>
            <a:r>
              <a:rPr lang="en-US" dirty="0" smtClean="0"/>
              <a:t>trees, ensembles </a:t>
            </a:r>
            <a:r>
              <a:rPr lang="en-US" dirty="0"/>
              <a:t>of trees (Random Forests and Gradient-Boosted Trees</a:t>
            </a:r>
            <a:r>
              <a:rPr lang="en-US" dirty="0" smtClean="0"/>
              <a:t>)</a:t>
            </a:r>
          </a:p>
          <a:p>
            <a:pPr lvl="1"/>
            <a:r>
              <a:rPr lang="en-US" dirty="0" smtClean="0"/>
              <a:t>Clustering</a:t>
            </a:r>
          </a:p>
          <a:p>
            <a:pPr lvl="2"/>
            <a:r>
              <a:rPr lang="en-US" dirty="0" smtClean="0"/>
              <a:t>k-means, Gaussian mixture, power </a:t>
            </a:r>
            <a:r>
              <a:rPr lang="en-US" dirty="0"/>
              <a:t>iteration clustering (</a:t>
            </a:r>
            <a:r>
              <a:rPr lang="en-US" dirty="0" smtClean="0"/>
              <a:t>PIC), latent </a:t>
            </a:r>
            <a:r>
              <a:rPr lang="en-US" dirty="0" err="1"/>
              <a:t>Dirichlet</a:t>
            </a:r>
            <a:r>
              <a:rPr lang="en-US" dirty="0"/>
              <a:t> allocation (</a:t>
            </a:r>
            <a:r>
              <a:rPr lang="en-US" dirty="0" smtClean="0"/>
              <a:t>LDA), streaming k-means</a:t>
            </a:r>
          </a:p>
          <a:p>
            <a:pPr lvl="1"/>
            <a:r>
              <a:rPr lang="en-US" dirty="0" smtClean="0"/>
              <a:t>Dimensionality Reduction</a:t>
            </a:r>
          </a:p>
          <a:p>
            <a:pPr lvl="2"/>
            <a:r>
              <a:rPr lang="en-US" dirty="0"/>
              <a:t>Singular Value Decomposition (SVD</a:t>
            </a:r>
            <a:r>
              <a:rPr lang="en-US" dirty="0" smtClean="0"/>
              <a:t>), </a:t>
            </a:r>
            <a:r>
              <a:rPr lang="en-US" dirty="0"/>
              <a:t>Principal Component Analysis (PCA)</a:t>
            </a:r>
          </a:p>
        </p:txBody>
      </p:sp>
      <p:sp>
        <p:nvSpPr>
          <p:cNvPr id="4" name="Date Placeholder 3"/>
          <p:cNvSpPr>
            <a:spLocks noGrp="1"/>
          </p:cNvSpPr>
          <p:nvPr>
            <p:ph type="dt" sz="half" idx="10"/>
          </p:nvPr>
        </p:nvSpPr>
        <p:spPr/>
        <p:txBody>
          <a:bodyPr/>
          <a:lstStyle/>
          <a:p>
            <a:fld id="{92985620-90F9-4C46-A866-AAAB8C862468}"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7264559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10"/>
            <a:ext cx="10515600" cy="802493"/>
          </a:xfrm>
        </p:spPr>
        <p:txBody>
          <a:bodyPr/>
          <a:lstStyle/>
          <a:p>
            <a:r>
              <a:rPr lang="en-US" dirty="0" smtClean="0"/>
              <a:t>Example: K-Means Clustering in MapReduce</a:t>
            </a:r>
            <a:endParaRPr lang="en-US" dirty="0"/>
          </a:p>
        </p:txBody>
      </p:sp>
      <p:sp>
        <p:nvSpPr>
          <p:cNvPr id="3" name="Content Placeholder 2"/>
          <p:cNvSpPr>
            <a:spLocks noGrp="1"/>
          </p:cNvSpPr>
          <p:nvPr>
            <p:ph idx="1"/>
          </p:nvPr>
        </p:nvSpPr>
        <p:spPr>
          <a:xfrm>
            <a:off x="838200" y="1069145"/>
            <a:ext cx="10515600" cy="5373858"/>
          </a:xfrm>
        </p:spPr>
        <p:txBody>
          <a:bodyPr>
            <a:noAutofit/>
          </a:bodyPr>
          <a:lstStyle/>
          <a:p>
            <a:r>
              <a:rPr lang="en-US" sz="1800" dirty="0"/>
              <a:t>Input </a:t>
            </a:r>
            <a:endParaRPr lang="en-US" sz="1800" dirty="0" smtClean="0"/>
          </a:p>
          <a:p>
            <a:pPr marL="0" indent="0">
              <a:buNone/>
            </a:pPr>
            <a:r>
              <a:rPr lang="en-US" sz="1800" dirty="0"/>
              <a:t>	</a:t>
            </a:r>
            <a:r>
              <a:rPr lang="en-US" sz="1800" dirty="0" smtClean="0"/>
              <a:t>– </a:t>
            </a:r>
            <a:r>
              <a:rPr lang="en-US" sz="1800" dirty="0"/>
              <a:t>Dataset (set of points in 2D) --Large </a:t>
            </a:r>
            <a:endParaRPr lang="en-US" sz="1800" dirty="0" smtClean="0"/>
          </a:p>
          <a:p>
            <a:pPr marL="0" indent="0">
              <a:buNone/>
            </a:pPr>
            <a:r>
              <a:rPr lang="en-US" sz="1800" dirty="0"/>
              <a:t>	</a:t>
            </a:r>
            <a:r>
              <a:rPr lang="en-US" sz="1800" dirty="0" smtClean="0"/>
              <a:t>– </a:t>
            </a:r>
            <a:r>
              <a:rPr lang="en-US" sz="1800" dirty="0"/>
              <a:t>Initial centroids (K points) --Small </a:t>
            </a:r>
            <a:endParaRPr lang="en-US" sz="1800" dirty="0" smtClean="0"/>
          </a:p>
          <a:p>
            <a:r>
              <a:rPr lang="en-US" sz="1800" dirty="0" smtClean="0"/>
              <a:t>Map </a:t>
            </a:r>
            <a:r>
              <a:rPr lang="en-US" sz="1800" dirty="0"/>
              <a:t>Side </a:t>
            </a:r>
            <a:endParaRPr lang="en-US" sz="1800" dirty="0" smtClean="0"/>
          </a:p>
          <a:p>
            <a:pPr marL="0" indent="0">
              <a:buNone/>
            </a:pPr>
            <a:r>
              <a:rPr lang="en-US" sz="1800" dirty="0"/>
              <a:t>	</a:t>
            </a:r>
            <a:r>
              <a:rPr lang="en-US" sz="1800" dirty="0" smtClean="0"/>
              <a:t>– </a:t>
            </a:r>
            <a:r>
              <a:rPr lang="en-US" sz="1800" dirty="0"/>
              <a:t>Each map reads the K-centroids + one block from dataset </a:t>
            </a:r>
            <a:endParaRPr lang="en-US" sz="1800" dirty="0" smtClean="0"/>
          </a:p>
          <a:p>
            <a:pPr marL="0" indent="0">
              <a:buNone/>
            </a:pPr>
            <a:r>
              <a:rPr lang="en-US" sz="1800" dirty="0"/>
              <a:t>	</a:t>
            </a:r>
            <a:r>
              <a:rPr lang="en-US" sz="1800" dirty="0" smtClean="0"/>
              <a:t>– </a:t>
            </a:r>
            <a:r>
              <a:rPr lang="en-US" sz="1800" dirty="0"/>
              <a:t>Assign each point to the closest centroid </a:t>
            </a:r>
            <a:endParaRPr lang="en-US" sz="1800" dirty="0" smtClean="0"/>
          </a:p>
          <a:p>
            <a:pPr marL="0" indent="0">
              <a:buNone/>
            </a:pPr>
            <a:r>
              <a:rPr lang="en-US" sz="1800" dirty="0"/>
              <a:t>	</a:t>
            </a:r>
            <a:r>
              <a:rPr lang="en-US" sz="1800" dirty="0" smtClean="0"/>
              <a:t>– </a:t>
            </a:r>
            <a:r>
              <a:rPr lang="en-US" sz="1800" dirty="0"/>
              <a:t>Output </a:t>
            </a:r>
            <a:endParaRPr lang="en-US" sz="1800" dirty="0" smtClean="0"/>
          </a:p>
          <a:p>
            <a:r>
              <a:rPr lang="en-US" sz="1800" dirty="0"/>
              <a:t>Reduce Side </a:t>
            </a:r>
            <a:endParaRPr lang="en-US" sz="1800" dirty="0" smtClean="0"/>
          </a:p>
          <a:p>
            <a:pPr marL="457200" lvl="1" indent="0">
              <a:buNone/>
            </a:pPr>
            <a:r>
              <a:rPr lang="en-US" sz="1800" dirty="0"/>
              <a:t>	</a:t>
            </a:r>
            <a:r>
              <a:rPr lang="en-US" sz="1800" dirty="0" smtClean="0"/>
              <a:t>– </a:t>
            </a:r>
            <a:r>
              <a:rPr lang="en-US" sz="1800" dirty="0"/>
              <a:t>Gets all points for a given centroid </a:t>
            </a:r>
            <a:endParaRPr lang="en-US" sz="1800" dirty="0" smtClean="0"/>
          </a:p>
          <a:p>
            <a:pPr marL="457200" lvl="1" indent="0">
              <a:buNone/>
            </a:pPr>
            <a:r>
              <a:rPr lang="en-US" sz="1800" dirty="0"/>
              <a:t>	</a:t>
            </a:r>
            <a:r>
              <a:rPr lang="en-US" sz="1800" dirty="0" smtClean="0"/>
              <a:t>– </a:t>
            </a:r>
            <a:r>
              <a:rPr lang="en-US" sz="1800" dirty="0"/>
              <a:t>Re-compute a new centroid for this </a:t>
            </a:r>
            <a:r>
              <a:rPr lang="en-US" sz="1800" dirty="0" smtClean="0"/>
              <a:t>cluster</a:t>
            </a:r>
          </a:p>
          <a:p>
            <a:pPr marL="457200" lvl="1" indent="0">
              <a:buNone/>
            </a:pPr>
            <a:r>
              <a:rPr lang="en-US" sz="1800" dirty="0"/>
              <a:t>	</a:t>
            </a:r>
            <a:r>
              <a:rPr lang="en-US" sz="1800" dirty="0" smtClean="0"/>
              <a:t> </a:t>
            </a:r>
            <a:r>
              <a:rPr lang="en-US" sz="1800" dirty="0"/>
              <a:t>– Output: </a:t>
            </a:r>
            <a:r>
              <a:rPr lang="en-US" sz="1800" dirty="0" smtClean="0"/>
              <a:t>&lt;new centroid&gt;</a:t>
            </a:r>
            <a:endParaRPr lang="en-US" sz="1800" dirty="0"/>
          </a:p>
          <a:p>
            <a:r>
              <a:rPr lang="en-US" sz="1800" dirty="0" smtClean="0"/>
              <a:t>Iteration </a:t>
            </a:r>
            <a:r>
              <a:rPr lang="en-US" sz="1800" dirty="0"/>
              <a:t>Control </a:t>
            </a:r>
            <a:endParaRPr lang="en-US" sz="1800" dirty="0" smtClean="0"/>
          </a:p>
          <a:p>
            <a:pPr marL="0" indent="0">
              <a:buNone/>
            </a:pPr>
            <a:r>
              <a:rPr lang="en-US" sz="1800" dirty="0"/>
              <a:t>	</a:t>
            </a:r>
            <a:r>
              <a:rPr lang="en-US" sz="1800" dirty="0" smtClean="0"/>
              <a:t>– </a:t>
            </a:r>
            <a:r>
              <a:rPr lang="en-US" sz="1800" dirty="0"/>
              <a:t>Compare the old and new set of K-centroids </a:t>
            </a:r>
          </a:p>
          <a:p>
            <a:pPr marL="0" indent="0">
              <a:buNone/>
            </a:pPr>
            <a:r>
              <a:rPr lang="en-US" sz="1800" dirty="0" smtClean="0"/>
              <a:t>	If similar </a:t>
            </a:r>
            <a:r>
              <a:rPr lang="en-US" sz="1800" dirty="0" smtClean="0">
                <a:sym typeface="Wingdings"/>
              </a:rPr>
              <a:t> </a:t>
            </a:r>
            <a:r>
              <a:rPr lang="en-US" sz="1800" dirty="0" smtClean="0"/>
              <a:t>Stop </a:t>
            </a:r>
          </a:p>
          <a:p>
            <a:pPr marL="0" indent="0">
              <a:buNone/>
            </a:pPr>
            <a:r>
              <a:rPr lang="en-US" sz="1800" dirty="0"/>
              <a:t>	</a:t>
            </a:r>
            <a:r>
              <a:rPr lang="en-US" sz="1800" dirty="0" smtClean="0"/>
              <a:t>Else If </a:t>
            </a:r>
            <a:r>
              <a:rPr lang="en-US" sz="1800" dirty="0"/>
              <a:t>max iterations has </a:t>
            </a:r>
            <a:r>
              <a:rPr lang="en-US" sz="1800" dirty="0" smtClean="0"/>
              <a:t>reached </a:t>
            </a:r>
            <a:r>
              <a:rPr lang="en-US" sz="1800" dirty="0" smtClean="0">
                <a:sym typeface="Wingdings"/>
              </a:rPr>
              <a:t> </a:t>
            </a:r>
            <a:r>
              <a:rPr lang="en-US" sz="1800" dirty="0" smtClean="0"/>
              <a:t>Stop </a:t>
            </a:r>
          </a:p>
          <a:p>
            <a:pPr marL="0" indent="0">
              <a:buNone/>
            </a:pPr>
            <a:r>
              <a:rPr lang="en-US" sz="1800" dirty="0"/>
              <a:t>	 </a:t>
            </a:r>
            <a:r>
              <a:rPr lang="en-US" sz="1800" dirty="0" smtClean="0"/>
              <a:t>       Else </a:t>
            </a:r>
            <a:r>
              <a:rPr lang="en-US" sz="1800" dirty="0" smtClean="0">
                <a:sym typeface="Wingdings"/>
              </a:rPr>
              <a:t> </a:t>
            </a:r>
            <a:r>
              <a:rPr lang="en-US" sz="1800" dirty="0" smtClean="0"/>
              <a:t>Start </a:t>
            </a:r>
            <a:r>
              <a:rPr lang="en-US" sz="1800" dirty="0"/>
              <a:t>another Map-Reduce Iteration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896" y="2961054"/>
            <a:ext cx="5727700" cy="3314700"/>
          </a:xfrm>
          <a:prstGeom prst="rect">
            <a:avLst/>
          </a:prstGeom>
        </p:spPr>
      </p:pic>
      <p:sp>
        <p:nvSpPr>
          <p:cNvPr id="5" name="Date Placeholder 4"/>
          <p:cNvSpPr>
            <a:spLocks noGrp="1"/>
          </p:cNvSpPr>
          <p:nvPr>
            <p:ph type="dt" sz="half" idx="10"/>
          </p:nvPr>
        </p:nvSpPr>
        <p:spPr/>
        <p:txBody>
          <a:bodyPr/>
          <a:lstStyle/>
          <a:p>
            <a:fld id="{24AE2EAA-18B6-B64C-B1E1-4C75A0EF6E10}"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1626465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K-Means Clustering in Spark</a:t>
            </a:r>
            <a:endParaRPr lang="en-US" dirty="0"/>
          </a:p>
        </p:txBody>
      </p:sp>
      <p:sp>
        <p:nvSpPr>
          <p:cNvPr id="3" name="Content Placeholder 2"/>
          <p:cNvSpPr>
            <a:spLocks noGrp="1"/>
          </p:cNvSpPr>
          <p:nvPr>
            <p:ph idx="1"/>
          </p:nvPr>
        </p:nvSpPr>
        <p:spPr>
          <a:xfrm>
            <a:off x="407963" y="1589649"/>
            <a:ext cx="11380763" cy="4853354"/>
          </a:xfrm>
        </p:spPr>
        <p:txBody>
          <a:bodyPr>
            <a:normAutofit fontScale="92500" lnSpcReduction="10000"/>
          </a:bodyPr>
          <a:lstStyle/>
          <a:p>
            <a:pPr marL="0" indent="0">
              <a:buNone/>
            </a:pPr>
            <a:r>
              <a:rPr lang="en-US" sz="1600" dirty="0">
                <a:latin typeface="Courier" charset="0"/>
                <a:ea typeface="Courier" charset="0"/>
                <a:cs typeface="Courier" charset="0"/>
              </a:rPr>
              <a:t>import </a:t>
            </a:r>
            <a:r>
              <a:rPr lang="en-US" sz="1600" dirty="0" err="1">
                <a:latin typeface="Courier" charset="0"/>
                <a:ea typeface="Courier" charset="0"/>
                <a:cs typeface="Courier" charset="0"/>
              </a:rPr>
              <a:t>org.apache.spark.mllib.clustering</a:t>
            </a:r>
            <a:r>
              <a:rPr lang="en-US" sz="1600" dirty="0">
                <a:latin typeface="Courier" charset="0"/>
                <a:ea typeface="Courier" charset="0"/>
                <a:cs typeface="Courier" charset="0"/>
              </a:rPr>
              <a:t>.{</a:t>
            </a:r>
            <a:r>
              <a:rPr lang="en-US" sz="1600" dirty="0" err="1">
                <a:latin typeface="Courier" charset="0"/>
                <a:ea typeface="Courier" charset="0"/>
                <a:cs typeface="Courier" charset="0"/>
              </a:rPr>
              <a:t>KMeans</a:t>
            </a:r>
            <a:r>
              <a:rPr lang="en-US" sz="1600" dirty="0">
                <a:latin typeface="Courier" charset="0"/>
                <a:ea typeface="Courier" charset="0"/>
                <a:cs typeface="Courier" charset="0"/>
              </a:rPr>
              <a:t>, </a:t>
            </a:r>
            <a:r>
              <a:rPr lang="en-US" sz="1600" dirty="0" err="1">
                <a:latin typeface="Courier" charset="0"/>
                <a:ea typeface="Courier" charset="0"/>
                <a:cs typeface="Courier" charset="0"/>
              </a:rPr>
              <a:t>KMeansModel</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pPr marL="0" indent="0">
              <a:buNone/>
            </a:pPr>
            <a:r>
              <a:rPr lang="en-US" sz="1600" dirty="0" smtClean="0">
                <a:latin typeface="Courier" charset="0"/>
                <a:ea typeface="Courier" charset="0"/>
                <a:cs typeface="Courier" charset="0"/>
              </a:rPr>
              <a:t>import </a:t>
            </a:r>
            <a:r>
              <a:rPr lang="en-US" sz="1600" dirty="0" err="1">
                <a:latin typeface="Courier" charset="0"/>
                <a:ea typeface="Courier" charset="0"/>
                <a:cs typeface="Courier" charset="0"/>
              </a:rPr>
              <a:t>org.apache.spark.mllib.linalg.Vectors</a:t>
            </a:r>
            <a:r>
              <a:rPr lang="en-US" sz="1600" dirty="0">
                <a:latin typeface="Courier" charset="0"/>
                <a:ea typeface="Courier" charset="0"/>
                <a:cs typeface="Courier" charset="0"/>
              </a:rPr>
              <a:t> </a:t>
            </a:r>
          </a:p>
          <a:p>
            <a:pPr marL="0" indent="0">
              <a:buNone/>
            </a:pPr>
            <a:r>
              <a:rPr lang="en-US" sz="1600" b="1" dirty="0" smtClean="0">
                <a:latin typeface="Courier" charset="0"/>
                <a:ea typeface="Courier" charset="0"/>
                <a:cs typeface="Courier" charset="0"/>
              </a:rPr>
              <a:t>// </a:t>
            </a:r>
            <a:r>
              <a:rPr lang="en-US" sz="1600" b="1" dirty="0">
                <a:latin typeface="Courier" charset="0"/>
                <a:ea typeface="Courier" charset="0"/>
                <a:cs typeface="Courier" charset="0"/>
              </a:rPr>
              <a:t>Load and parse the data </a:t>
            </a: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a:latin typeface="Courier" charset="0"/>
                <a:ea typeface="Courier" charset="0"/>
                <a:cs typeface="Courier" charset="0"/>
              </a:rPr>
              <a:t>data = </a:t>
            </a:r>
            <a:r>
              <a:rPr lang="en-US" sz="1600" dirty="0" err="1">
                <a:latin typeface="Courier" charset="0"/>
                <a:ea typeface="Courier" charset="0"/>
                <a:cs typeface="Courier" charset="0"/>
              </a:rPr>
              <a:t>sc.textFile</a:t>
            </a:r>
            <a:r>
              <a:rPr lang="en-US" sz="1600" dirty="0">
                <a:latin typeface="Courier" charset="0"/>
                <a:ea typeface="Courier" charset="0"/>
                <a:cs typeface="Courier" charset="0"/>
              </a:rPr>
              <a:t>("data/</a:t>
            </a:r>
            <a:r>
              <a:rPr lang="en-US" sz="1600" dirty="0" err="1">
                <a:latin typeface="Courier" charset="0"/>
                <a:ea typeface="Courier" charset="0"/>
                <a:cs typeface="Courier" charset="0"/>
              </a:rPr>
              <a:t>mllib</a:t>
            </a:r>
            <a:r>
              <a:rPr lang="en-US" sz="1600" dirty="0">
                <a:latin typeface="Courier" charset="0"/>
                <a:ea typeface="Courier" charset="0"/>
                <a:cs typeface="Courier" charset="0"/>
              </a:rPr>
              <a:t>/</a:t>
            </a:r>
            <a:r>
              <a:rPr lang="en-US" sz="1600" dirty="0" err="1">
                <a:latin typeface="Courier" charset="0"/>
                <a:ea typeface="Courier" charset="0"/>
                <a:cs typeface="Courier" charset="0"/>
              </a:rPr>
              <a:t>kmeans_data.txt</a:t>
            </a:r>
            <a:r>
              <a:rPr lang="en-US" sz="1600" dirty="0">
                <a:latin typeface="Courier" charset="0"/>
                <a:ea typeface="Courier" charset="0"/>
                <a:cs typeface="Courier" charset="0"/>
              </a:rPr>
              <a:t>") </a:t>
            </a: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err="1">
                <a:latin typeface="Courier" charset="0"/>
                <a:ea typeface="Courier" charset="0"/>
                <a:cs typeface="Courier" charset="0"/>
              </a:rPr>
              <a:t>parsedData</a:t>
            </a:r>
            <a:r>
              <a:rPr lang="en-US" sz="1600" dirty="0">
                <a:latin typeface="Courier" charset="0"/>
                <a:ea typeface="Courier" charset="0"/>
                <a:cs typeface="Courier" charset="0"/>
              </a:rPr>
              <a:t> = </a:t>
            </a:r>
            <a:r>
              <a:rPr lang="en-US" sz="1600" dirty="0" err="1">
                <a:latin typeface="Courier" charset="0"/>
                <a:ea typeface="Courier" charset="0"/>
                <a:cs typeface="Courier" charset="0"/>
              </a:rPr>
              <a:t>data.map</a:t>
            </a:r>
            <a:r>
              <a:rPr lang="en-US" sz="1600" dirty="0">
                <a:latin typeface="Courier" charset="0"/>
                <a:ea typeface="Courier" charset="0"/>
                <a:cs typeface="Courier" charset="0"/>
              </a:rPr>
              <a:t>(s =&gt; </a:t>
            </a:r>
            <a:r>
              <a:rPr lang="en-US" sz="1600" dirty="0" err="1">
                <a:latin typeface="Courier" charset="0"/>
                <a:ea typeface="Courier" charset="0"/>
                <a:cs typeface="Courier" charset="0"/>
              </a:rPr>
              <a:t>Vectors.dense</a:t>
            </a:r>
            <a:r>
              <a:rPr lang="en-US" sz="1600" dirty="0">
                <a:latin typeface="Courier" charset="0"/>
                <a:ea typeface="Courier" charset="0"/>
                <a:cs typeface="Courier" charset="0"/>
              </a:rPr>
              <a:t>(</a:t>
            </a:r>
            <a:r>
              <a:rPr lang="en-US" sz="1600" dirty="0" err="1">
                <a:latin typeface="Courier" charset="0"/>
                <a:ea typeface="Courier" charset="0"/>
                <a:cs typeface="Courier" charset="0"/>
              </a:rPr>
              <a:t>s.split</a:t>
            </a:r>
            <a:r>
              <a:rPr lang="en-US" sz="1600" dirty="0" smtClean="0">
                <a:latin typeface="Courier" charset="0"/>
                <a:ea typeface="Courier" charset="0"/>
                <a:cs typeface="Courier" charset="0"/>
              </a:rPr>
              <a:t>('').</a:t>
            </a:r>
            <a:r>
              <a:rPr lang="en-US" sz="1600" dirty="0">
                <a:latin typeface="Courier" charset="0"/>
                <a:ea typeface="Courier" charset="0"/>
                <a:cs typeface="Courier" charset="0"/>
              </a:rPr>
              <a:t>map(_.</a:t>
            </a:r>
            <a:r>
              <a:rPr lang="en-US" sz="1600" dirty="0" err="1">
                <a:latin typeface="Courier" charset="0"/>
                <a:ea typeface="Courier" charset="0"/>
                <a:cs typeface="Courier" charset="0"/>
              </a:rPr>
              <a:t>toDouble</a:t>
            </a:r>
            <a:r>
              <a:rPr lang="en-US" sz="1600" dirty="0">
                <a:latin typeface="Courier" charset="0"/>
                <a:ea typeface="Courier" charset="0"/>
                <a:cs typeface="Courier" charset="0"/>
              </a:rPr>
              <a:t>))).cache() </a:t>
            </a:r>
          </a:p>
          <a:p>
            <a:pPr marL="0" indent="0">
              <a:buNone/>
            </a:pPr>
            <a:r>
              <a:rPr lang="en-US" sz="1600" b="1" dirty="0" smtClean="0">
                <a:latin typeface="Courier" charset="0"/>
                <a:ea typeface="Courier" charset="0"/>
                <a:cs typeface="Courier" charset="0"/>
              </a:rPr>
              <a:t>// </a:t>
            </a:r>
            <a:r>
              <a:rPr lang="en-US" sz="1600" b="1" dirty="0">
                <a:latin typeface="Courier" charset="0"/>
                <a:ea typeface="Courier" charset="0"/>
                <a:cs typeface="Courier" charset="0"/>
              </a:rPr>
              <a:t>Cluster the data </a:t>
            </a:r>
            <a:r>
              <a:rPr lang="en-US" sz="1600" b="1">
                <a:latin typeface="Courier" charset="0"/>
                <a:ea typeface="Courier" charset="0"/>
                <a:cs typeface="Courier" charset="0"/>
              </a:rPr>
              <a:t>into </a:t>
            </a:r>
            <a:r>
              <a:rPr lang="en-US" sz="1600" b="1" smtClean="0">
                <a:latin typeface="Courier" charset="0"/>
                <a:ea typeface="Courier" charset="0"/>
                <a:cs typeface="Courier" charset="0"/>
              </a:rPr>
              <a:t>three </a:t>
            </a:r>
            <a:r>
              <a:rPr lang="en-US" sz="1600" b="1" dirty="0">
                <a:latin typeface="Courier" charset="0"/>
                <a:ea typeface="Courier" charset="0"/>
                <a:cs typeface="Courier" charset="0"/>
              </a:rPr>
              <a:t>classes using </a:t>
            </a:r>
            <a:r>
              <a:rPr lang="en-US" sz="1600" b="1" dirty="0" err="1" smtClean="0">
                <a:latin typeface="Courier" charset="0"/>
                <a:ea typeface="Courier" charset="0"/>
                <a:cs typeface="Courier" charset="0"/>
              </a:rPr>
              <a:t>KMeans</a:t>
            </a:r>
            <a:r>
              <a:rPr lang="en-US" sz="1600" b="1" dirty="0" smtClean="0">
                <a:latin typeface="Courier" charset="0"/>
                <a:ea typeface="Courier" charset="0"/>
                <a:cs typeface="Courier" charset="0"/>
              </a:rPr>
              <a:t> </a:t>
            </a:r>
            <a:endParaRPr lang="en-US" sz="1600" b="1" dirty="0">
              <a:latin typeface="Courier" charset="0"/>
              <a:ea typeface="Courier" charset="0"/>
              <a:cs typeface="Courier" charset="0"/>
            </a:endParaRP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err="1">
                <a:latin typeface="Courier" charset="0"/>
                <a:ea typeface="Courier" charset="0"/>
                <a:cs typeface="Courier" charset="0"/>
              </a:rPr>
              <a:t>numClusters</a:t>
            </a:r>
            <a:r>
              <a:rPr lang="en-US" sz="1600" dirty="0">
                <a:latin typeface="Courier" charset="0"/>
                <a:ea typeface="Courier" charset="0"/>
                <a:cs typeface="Courier" charset="0"/>
              </a:rPr>
              <a:t> = </a:t>
            </a:r>
            <a:r>
              <a:rPr lang="en-US" sz="1600" dirty="0" smtClean="0">
                <a:latin typeface="Courier" charset="0"/>
                <a:ea typeface="Courier" charset="0"/>
                <a:cs typeface="Courier" charset="0"/>
              </a:rPr>
              <a:t>3 </a:t>
            </a:r>
            <a:endParaRPr lang="en-US" sz="1600" dirty="0">
              <a:latin typeface="Courier" charset="0"/>
              <a:ea typeface="Courier" charset="0"/>
              <a:cs typeface="Courier" charset="0"/>
            </a:endParaRP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err="1">
                <a:latin typeface="Courier" charset="0"/>
                <a:ea typeface="Courier" charset="0"/>
                <a:cs typeface="Courier" charset="0"/>
              </a:rPr>
              <a:t>numIterations</a:t>
            </a:r>
            <a:r>
              <a:rPr lang="en-US" sz="1600" dirty="0">
                <a:latin typeface="Courier" charset="0"/>
                <a:ea typeface="Courier" charset="0"/>
                <a:cs typeface="Courier" charset="0"/>
              </a:rPr>
              <a:t> = 20 </a:t>
            </a: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a:latin typeface="Courier" charset="0"/>
                <a:ea typeface="Courier" charset="0"/>
                <a:cs typeface="Courier" charset="0"/>
              </a:rPr>
              <a:t>clusters = </a:t>
            </a:r>
            <a:r>
              <a:rPr lang="en-US" sz="1600" dirty="0" err="1">
                <a:latin typeface="Courier" charset="0"/>
                <a:ea typeface="Courier" charset="0"/>
                <a:cs typeface="Courier" charset="0"/>
              </a:rPr>
              <a:t>KMeans.train</a:t>
            </a:r>
            <a:r>
              <a:rPr lang="en-US" sz="1600" dirty="0">
                <a:latin typeface="Courier" charset="0"/>
                <a:ea typeface="Courier" charset="0"/>
                <a:cs typeface="Courier" charset="0"/>
              </a:rPr>
              <a:t>(</a:t>
            </a:r>
            <a:r>
              <a:rPr lang="en-US" sz="1600" dirty="0" err="1">
                <a:latin typeface="Courier" charset="0"/>
                <a:ea typeface="Courier" charset="0"/>
                <a:cs typeface="Courier" charset="0"/>
              </a:rPr>
              <a:t>parsedData</a:t>
            </a:r>
            <a:r>
              <a:rPr lang="en-US" sz="1600" dirty="0">
                <a:latin typeface="Courier" charset="0"/>
                <a:ea typeface="Courier" charset="0"/>
                <a:cs typeface="Courier" charset="0"/>
              </a:rPr>
              <a:t>, </a:t>
            </a:r>
            <a:r>
              <a:rPr lang="en-US" sz="1600" dirty="0" err="1">
                <a:latin typeface="Courier" charset="0"/>
                <a:ea typeface="Courier" charset="0"/>
                <a:cs typeface="Courier" charset="0"/>
              </a:rPr>
              <a:t>numClusters</a:t>
            </a:r>
            <a:r>
              <a:rPr lang="en-US" sz="1600" dirty="0">
                <a:latin typeface="Courier" charset="0"/>
                <a:ea typeface="Courier" charset="0"/>
                <a:cs typeface="Courier" charset="0"/>
              </a:rPr>
              <a:t>, </a:t>
            </a:r>
            <a:r>
              <a:rPr lang="en-US" sz="1600" dirty="0" err="1">
                <a:latin typeface="Courier" charset="0"/>
                <a:ea typeface="Courier" charset="0"/>
                <a:cs typeface="Courier" charset="0"/>
              </a:rPr>
              <a:t>numIterations</a:t>
            </a:r>
            <a:r>
              <a:rPr lang="en-US" sz="1600" dirty="0">
                <a:latin typeface="Courier" charset="0"/>
                <a:ea typeface="Courier" charset="0"/>
                <a:cs typeface="Courier" charset="0"/>
              </a:rPr>
              <a:t>) </a:t>
            </a:r>
          </a:p>
          <a:p>
            <a:pPr marL="0" indent="0">
              <a:buNone/>
            </a:pPr>
            <a:r>
              <a:rPr lang="en-US" sz="1600" b="1" dirty="0" smtClean="0">
                <a:latin typeface="Courier" charset="0"/>
                <a:ea typeface="Courier" charset="0"/>
                <a:cs typeface="Courier" charset="0"/>
              </a:rPr>
              <a:t>// </a:t>
            </a:r>
            <a:r>
              <a:rPr lang="en-US" sz="1600" b="1" dirty="0">
                <a:latin typeface="Courier" charset="0"/>
                <a:ea typeface="Courier" charset="0"/>
                <a:cs typeface="Courier" charset="0"/>
              </a:rPr>
              <a:t>Evaluate clustering by computing Within Set Sum of Squared Errors </a:t>
            </a: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a:latin typeface="Courier" charset="0"/>
                <a:ea typeface="Courier" charset="0"/>
                <a:cs typeface="Courier" charset="0"/>
              </a:rPr>
              <a:t>WSSSE = </a:t>
            </a:r>
            <a:r>
              <a:rPr lang="en-US" sz="1600" dirty="0" err="1">
                <a:latin typeface="Courier" charset="0"/>
                <a:ea typeface="Courier" charset="0"/>
                <a:cs typeface="Courier" charset="0"/>
              </a:rPr>
              <a:t>clusters.computeCost</a:t>
            </a:r>
            <a:r>
              <a:rPr lang="en-US" sz="1600" dirty="0">
                <a:latin typeface="Courier" charset="0"/>
                <a:ea typeface="Courier" charset="0"/>
                <a:cs typeface="Courier" charset="0"/>
              </a:rPr>
              <a:t>(</a:t>
            </a:r>
            <a:r>
              <a:rPr lang="en-US" sz="1600" dirty="0" err="1">
                <a:latin typeface="Courier" charset="0"/>
                <a:ea typeface="Courier" charset="0"/>
                <a:cs typeface="Courier" charset="0"/>
              </a:rPr>
              <a:t>parsedData</a:t>
            </a:r>
            <a:r>
              <a:rPr lang="en-US" sz="1600" dirty="0">
                <a:latin typeface="Courier" charset="0"/>
                <a:ea typeface="Courier" charset="0"/>
                <a:cs typeface="Courier" charset="0"/>
              </a:rPr>
              <a:t>) </a:t>
            </a:r>
          </a:p>
          <a:p>
            <a:pPr marL="0" indent="0">
              <a:buNone/>
            </a:pPr>
            <a:r>
              <a:rPr lang="en-US" sz="1600" dirty="0" err="1" smtClean="0">
                <a:latin typeface="Courier" charset="0"/>
                <a:ea typeface="Courier" charset="0"/>
                <a:cs typeface="Courier" charset="0"/>
              </a:rPr>
              <a:t>println</a:t>
            </a:r>
            <a:r>
              <a:rPr lang="en-US" sz="1600" dirty="0">
                <a:latin typeface="Courier" charset="0"/>
                <a:ea typeface="Courier" charset="0"/>
                <a:cs typeface="Courier" charset="0"/>
              </a:rPr>
              <a:t>("Within Set Sum of Squared Errors = " + WSSSE) </a:t>
            </a:r>
          </a:p>
          <a:p>
            <a:pPr marL="0" indent="0">
              <a:buNone/>
            </a:pPr>
            <a:r>
              <a:rPr lang="en-US" sz="1600" b="1" dirty="0" smtClean="0">
                <a:latin typeface="Courier" charset="0"/>
                <a:ea typeface="Courier" charset="0"/>
                <a:cs typeface="Courier" charset="0"/>
              </a:rPr>
              <a:t>// </a:t>
            </a:r>
            <a:r>
              <a:rPr lang="en-US" sz="1600" b="1" dirty="0">
                <a:latin typeface="Courier" charset="0"/>
                <a:ea typeface="Courier" charset="0"/>
                <a:cs typeface="Courier" charset="0"/>
              </a:rPr>
              <a:t>Save and load model </a:t>
            </a:r>
          </a:p>
          <a:p>
            <a:pPr marL="0" indent="0">
              <a:buNone/>
            </a:pPr>
            <a:r>
              <a:rPr lang="en-US" sz="1600" dirty="0" err="1" smtClean="0">
                <a:latin typeface="Courier" charset="0"/>
                <a:ea typeface="Courier" charset="0"/>
                <a:cs typeface="Courier" charset="0"/>
              </a:rPr>
              <a:t>clusters.save</a:t>
            </a:r>
            <a:r>
              <a:rPr lang="en-US" sz="1600" dirty="0" smtClean="0">
                <a:latin typeface="Courier" charset="0"/>
                <a:ea typeface="Courier" charset="0"/>
                <a:cs typeface="Courier" charset="0"/>
              </a:rPr>
              <a:t>(</a:t>
            </a:r>
            <a:r>
              <a:rPr lang="en-US" sz="1600" dirty="0" err="1" smtClean="0">
                <a:latin typeface="Courier" charset="0"/>
                <a:ea typeface="Courier" charset="0"/>
                <a:cs typeface="Courier" charset="0"/>
              </a:rPr>
              <a:t>sc</a:t>
            </a:r>
            <a:r>
              <a:rPr lang="en-US" sz="1600" dirty="0">
                <a:latin typeface="Courier" charset="0"/>
                <a:ea typeface="Courier" charset="0"/>
                <a:cs typeface="Courier" charset="0"/>
              </a:rPr>
              <a:t>, "</a:t>
            </a:r>
            <a:r>
              <a:rPr lang="en-US" sz="1600" dirty="0" err="1">
                <a:latin typeface="Courier" charset="0"/>
                <a:ea typeface="Courier" charset="0"/>
                <a:cs typeface="Courier" charset="0"/>
              </a:rPr>
              <a:t>myModelPath</a:t>
            </a:r>
            <a:r>
              <a:rPr lang="en-US" sz="1600" dirty="0">
                <a:latin typeface="Courier" charset="0"/>
                <a:ea typeface="Courier" charset="0"/>
                <a:cs typeface="Courier" charset="0"/>
              </a:rPr>
              <a:t>") </a:t>
            </a:r>
          </a:p>
          <a:p>
            <a:pPr marL="0" indent="0">
              <a:buNone/>
            </a:pPr>
            <a:r>
              <a:rPr lang="en-US" sz="1600" dirty="0" err="1" smtClean="0">
                <a:latin typeface="Courier" charset="0"/>
                <a:ea typeface="Courier" charset="0"/>
                <a:cs typeface="Courier" charset="0"/>
              </a:rPr>
              <a:t>val</a:t>
            </a:r>
            <a:r>
              <a:rPr lang="en-US" sz="1600" dirty="0" smtClean="0">
                <a:latin typeface="Courier" charset="0"/>
                <a:ea typeface="Courier" charset="0"/>
                <a:cs typeface="Courier" charset="0"/>
              </a:rPr>
              <a:t> </a:t>
            </a:r>
            <a:r>
              <a:rPr lang="en-US" sz="1600" dirty="0" err="1">
                <a:latin typeface="Courier" charset="0"/>
                <a:ea typeface="Courier" charset="0"/>
                <a:cs typeface="Courier" charset="0"/>
              </a:rPr>
              <a:t>sameModel</a:t>
            </a:r>
            <a:r>
              <a:rPr lang="en-US" sz="1600" dirty="0">
                <a:latin typeface="Courier" charset="0"/>
                <a:ea typeface="Courier" charset="0"/>
                <a:cs typeface="Courier" charset="0"/>
              </a:rPr>
              <a:t> = </a:t>
            </a:r>
            <a:r>
              <a:rPr lang="en-US" sz="1600" dirty="0" err="1">
                <a:latin typeface="Courier" charset="0"/>
                <a:ea typeface="Courier" charset="0"/>
                <a:cs typeface="Courier" charset="0"/>
              </a:rPr>
              <a:t>KMeansModel.load</a:t>
            </a:r>
            <a:r>
              <a:rPr lang="en-US" sz="1600" dirty="0">
                <a:latin typeface="Courier" charset="0"/>
                <a:ea typeface="Courier" charset="0"/>
                <a:cs typeface="Courier" charset="0"/>
              </a:rPr>
              <a:t>(</a:t>
            </a:r>
            <a:r>
              <a:rPr lang="en-US" sz="1600" dirty="0" err="1">
                <a:latin typeface="Courier" charset="0"/>
                <a:ea typeface="Courier" charset="0"/>
                <a:cs typeface="Courier" charset="0"/>
              </a:rPr>
              <a:t>sc</a:t>
            </a:r>
            <a:r>
              <a:rPr lang="en-US" sz="1600" dirty="0">
                <a:latin typeface="Courier" charset="0"/>
                <a:ea typeface="Courier" charset="0"/>
                <a:cs typeface="Courier" charset="0"/>
              </a:rPr>
              <a:t>, "</a:t>
            </a:r>
            <a:r>
              <a:rPr lang="en-US" sz="1600" dirty="0" err="1">
                <a:latin typeface="Courier" charset="0"/>
                <a:ea typeface="Courier" charset="0"/>
                <a:cs typeface="Courier" charset="0"/>
              </a:rPr>
              <a:t>myModelPath</a:t>
            </a:r>
            <a:r>
              <a:rPr lang="en-US" sz="1600" dirty="0">
                <a:latin typeface="Courier" charset="0"/>
                <a:ea typeface="Courier" charset="0"/>
                <a:cs typeface="Courier"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083" y="4592199"/>
            <a:ext cx="3621845" cy="2096012"/>
          </a:xfrm>
          <a:prstGeom prst="rect">
            <a:avLst/>
          </a:prstGeom>
        </p:spPr>
      </p:pic>
      <p:sp>
        <p:nvSpPr>
          <p:cNvPr id="5" name="Date Placeholder 4"/>
          <p:cNvSpPr>
            <a:spLocks noGrp="1"/>
          </p:cNvSpPr>
          <p:nvPr>
            <p:ph type="dt" sz="half" idx="10"/>
          </p:nvPr>
        </p:nvSpPr>
        <p:spPr/>
        <p:txBody>
          <a:bodyPr/>
          <a:lstStyle/>
          <a:p>
            <a:fld id="{B9F1FBE4-AD28-6940-854F-C145F1C2E151}"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27742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GraphX</a:t>
            </a:r>
            <a:endParaRPr lang="en-US" dirty="0"/>
          </a:p>
        </p:txBody>
      </p:sp>
      <p:sp>
        <p:nvSpPr>
          <p:cNvPr id="3" name="Content Placeholder 2"/>
          <p:cNvSpPr>
            <a:spLocks noGrp="1"/>
          </p:cNvSpPr>
          <p:nvPr>
            <p:ph idx="1"/>
          </p:nvPr>
        </p:nvSpPr>
        <p:spPr>
          <a:xfrm>
            <a:off x="838200" y="1482725"/>
            <a:ext cx="10515600" cy="4351338"/>
          </a:xfrm>
        </p:spPr>
        <p:txBody>
          <a:bodyPr>
            <a:normAutofit/>
          </a:bodyPr>
          <a:lstStyle/>
          <a:p>
            <a:pPr algn="just"/>
            <a:r>
              <a:rPr lang="en-US" sz="2000" b="1" dirty="0" err="1"/>
              <a:t>GraphX</a:t>
            </a:r>
            <a:r>
              <a:rPr lang="en-US" sz="2000" dirty="0"/>
              <a:t> is a new component in </a:t>
            </a:r>
            <a:r>
              <a:rPr lang="en-US" sz="2000" b="1" dirty="0"/>
              <a:t>Spark</a:t>
            </a:r>
            <a:r>
              <a:rPr lang="en-US" sz="2000" dirty="0"/>
              <a:t> for graphs and graph-parallel computation. At a high level, </a:t>
            </a:r>
            <a:r>
              <a:rPr lang="en-US" sz="2000" b="1" dirty="0" err="1"/>
              <a:t>GraphX</a:t>
            </a:r>
            <a:r>
              <a:rPr lang="en-US" sz="2000" dirty="0"/>
              <a:t> extends the </a:t>
            </a:r>
            <a:r>
              <a:rPr lang="en-US" sz="2000" b="1" dirty="0"/>
              <a:t>Spark</a:t>
            </a:r>
            <a:r>
              <a:rPr lang="en-US" sz="2000" dirty="0"/>
              <a:t> RDD by introducing a new Graph abstraction: a directed multigraph with properties attached to each vertex and edge.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2604294"/>
            <a:ext cx="5613400" cy="1054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900" y="3151786"/>
            <a:ext cx="4533900" cy="2944213"/>
          </a:xfrm>
          <a:prstGeom prst="rect">
            <a:avLst/>
          </a:prstGeom>
        </p:spPr>
      </p:pic>
      <p:sp>
        <p:nvSpPr>
          <p:cNvPr id="6" name="Date Placeholder 5"/>
          <p:cNvSpPr>
            <a:spLocks noGrp="1"/>
          </p:cNvSpPr>
          <p:nvPr>
            <p:ph type="dt" sz="half" idx="10"/>
          </p:nvPr>
        </p:nvSpPr>
        <p:spPr/>
        <p:txBody>
          <a:bodyPr/>
          <a:lstStyle/>
          <a:p>
            <a:fld id="{6235D82E-C431-5947-ABFB-BAD8CAED1136}" type="datetime1">
              <a:rPr lang="en-IN" smtClean="0"/>
              <a:t>18/04/21</a:t>
            </a:fld>
            <a:endParaRPr lang="en-US"/>
          </a:p>
        </p:txBody>
      </p:sp>
      <p:sp>
        <p:nvSpPr>
          <p:cNvPr id="7" name="Footer Placeholder 6"/>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8779412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a:t>
            </a:r>
          </a:p>
        </p:txBody>
      </p:sp>
      <p:sp>
        <p:nvSpPr>
          <p:cNvPr id="3" name="Content Placeholder 2"/>
          <p:cNvSpPr>
            <a:spLocks noGrp="1"/>
          </p:cNvSpPr>
          <p:nvPr>
            <p:ph idx="1"/>
          </p:nvPr>
        </p:nvSpPr>
        <p:spPr/>
        <p:txBody>
          <a:bodyPr>
            <a:normAutofit/>
          </a:bodyPr>
          <a:lstStyle/>
          <a:p>
            <a:pPr algn="just"/>
            <a:r>
              <a:rPr lang="en-US" sz="2000" dirty="0"/>
              <a:t>Spark Streaming is an extension of the core Spark API that enables scalable, high-throughput, fault-tolerant stream processing of live data streams. </a:t>
            </a:r>
            <a:endParaRPr lang="en-US" sz="2000" dirty="0" smtClean="0"/>
          </a:p>
          <a:p>
            <a:pPr algn="just"/>
            <a:r>
              <a:rPr lang="en-US" sz="2000" dirty="0" smtClean="0"/>
              <a:t>Data </a:t>
            </a:r>
            <a:r>
              <a:rPr lang="en-US" sz="2000" dirty="0"/>
              <a:t>can be ingested from many sources like Kafka, Kinesis, or TCP sockets, and can be processed using complex algorithms expressed with high-level functions like</a:t>
            </a:r>
            <a:r>
              <a:rPr lang="en-US" sz="2000" b="1" dirty="0"/>
              <a:t> map</a:t>
            </a:r>
            <a:r>
              <a:rPr lang="en-US" sz="2000" dirty="0"/>
              <a:t>, </a:t>
            </a:r>
            <a:r>
              <a:rPr lang="en-US" sz="2000" b="1" dirty="0" smtClean="0"/>
              <a:t>reduce</a:t>
            </a:r>
            <a:r>
              <a:rPr lang="en-US" sz="2000" dirty="0"/>
              <a:t> </a:t>
            </a:r>
            <a:r>
              <a:rPr lang="en-US" sz="2000" dirty="0" smtClean="0"/>
              <a:t>etc. </a:t>
            </a:r>
          </a:p>
          <a:p>
            <a:pPr algn="just"/>
            <a:r>
              <a:rPr lang="en-US" sz="2000" dirty="0" smtClean="0"/>
              <a:t>Finally</a:t>
            </a:r>
            <a:r>
              <a:rPr lang="en-US" sz="2000" dirty="0"/>
              <a:t>, processed data can be pushed out to filesystems, databases, and live dashboards.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250" y="5410108"/>
            <a:ext cx="5416550" cy="8951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093" y="3755231"/>
            <a:ext cx="4273764" cy="127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755231"/>
            <a:ext cx="4889500" cy="889000"/>
          </a:xfrm>
          <a:prstGeom prst="rect">
            <a:avLst/>
          </a:prstGeom>
        </p:spPr>
      </p:pic>
      <p:sp>
        <p:nvSpPr>
          <p:cNvPr id="8" name="Date Placeholder 7"/>
          <p:cNvSpPr>
            <a:spLocks noGrp="1"/>
          </p:cNvSpPr>
          <p:nvPr>
            <p:ph type="dt" sz="half" idx="10"/>
          </p:nvPr>
        </p:nvSpPr>
        <p:spPr/>
        <p:txBody>
          <a:bodyPr/>
          <a:lstStyle/>
          <a:p>
            <a:fld id="{E7D9ED67-B562-724E-AA96-09A93D736EF2}" type="datetime1">
              <a:rPr lang="en-IN" smtClean="0"/>
              <a:t>18/04/21</a:t>
            </a:fld>
            <a:endParaRPr lang="en-US"/>
          </a:p>
        </p:txBody>
      </p:sp>
      <p:sp>
        <p:nvSpPr>
          <p:cNvPr id="9" name="Footer Placeholder 8"/>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5895106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2000" dirty="0" smtClean="0">
                <a:hlinkClick r:id="rId2"/>
              </a:rPr>
              <a:t>https</a:t>
            </a:r>
            <a:r>
              <a:rPr lang="en-US" sz="2000" dirty="0">
                <a:hlinkClick r:id="rId2"/>
              </a:rPr>
              <a:t>://spark.apache.org/docs/latest/rdd-programming-guide.html</a:t>
            </a:r>
            <a:endParaRPr lang="en-US" sz="2000" dirty="0"/>
          </a:p>
          <a:p>
            <a:r>
              <a:rPr lang="en-US" sz="2000" dirty="0">
                <a:hlinkClick r:id="rId3"/>
              </a:rPr>
              <a:t>https</a:t>
            </a:r>
            <a:r>
              <a:rPr lang="en-US" sz="2000" dirty="0" smtClean="0">
                <a:hlinkClick r:id="rId3"/>
              </a:rPr>
              <a:t>://spark.apache.org/docs/latest/mllib-linear-methods.html#implementation-developer</a:t>
            </a:r>
            <a:endParaRPr lang="en-US" sz="2000" dirty="0" smtClean="0"/>
          </a:p>
          <a:p>
            <a:r>
              <a:rPr lang="en-US" sz="2000" dirty="0">
                <a:hlinkClick r:id="rId4"/>
              </a:rPr>
              <a:t>https://</a:t>
            </a:r>
            <a:r>
              <a:rPr lang="en-US" sz="2000" dirty="0" smtClean="0">
                <a:hlinkClick r:id="rId4"/>
              </a:rPr>
              <a:t>spark.apache.org/docs/latest/graphx-programming-guide.html</a:t>
            </a:r>
            <a:endParaRPr lang="en-US" sz="2000" dirty="0" smtClean="0"/>
          </a:p>
          <a:p>
            <a:r>
              <a:rPr lang="en-US" sz="2000" dirty="0">
                <a:hlinkClick r:id="rId5"/>
              </a:rPr>
              <a:t>https://spark.apache.org/docs/latest/streaming-programming-guide.html</a:t>
            </a:r>
            <a:endParaRPr lang="en-US" sz="2000" dirty="0" smtClean="0"/>
          </a:p>
          <a:p>
            <a:r>
              <a:rPr lang="en-US" sz="2000" dirty="0"/>
              <a:t>Coursera course on Cloud Computing Applications, Part 2: Big Data and Applications in the Cloud, </a:t>
            </a:r>
            <a:r>
              <a:rPr lang="en-US" sz="2000" dirty="0">
                <a:hlinkClick r:id="rId6"/>
              </a:rPr>
              <a:t>https://www.coursera.org/learn/cloud-applications-part2/home/welcome</a:t>
            </a:r>
            <a:endParaRPr lang="en-US" sz="2000" dirty="0"/>
          </a:p>
          <a:p>
            <a:endParaRPr lang="en-US" sz="2000" dirty="0"/>
          </a:p>
        </p:txBody>
      </p:sp>
      <p:sp>
        <p:nvSpPr>
          <p:cNvPr id="4" name="Date Placeholder 3"/>
          <p:cNvSpPr>
            <a:spLocks noGrp="1"/>
          </p:cNvSpPr>
          <p:nvPr>
            <p:ph type="dt" sz="half" idx="10"/>
          </p:nvPr>
        </p:nvSpPr>
        <p:spPr/>
        <p:txBody>
          <a:bodyPr/>
          <a:lstStyle/>
          <a:p>
            <a:fld id="{99F8353F-D62A-3D49-84E2-AA5B4A3C4519}"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167902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Hadoop</a:t>
            </a:r>
            <a:endParaRPr lang="en-US" dirty="0"/>
          </a:p>
        </p:txBody>
      </p:sp>
      <p:sp>
        <p:nvSpPr>
          <p:cNvPr id="3" name="Content Placeholder 2"/>
          <p:cNvSpPr>
            <a:spLocks noGrp="1"/>
          </p:cNvSpPr>
          <p:nvPr>
            <p:ph idx="1"/>
          </p:nvPr>
        </p:nvSpPr>
        <p:spPr/>
        <p:txBody>
          <a:bodyPr>
            <a:normAutofit/>
          </a:bodyPr>
          <a:lstStyle/>
          <a:p>
            <a:pPr algn="just"/>
            <a:r>
              <a:rPr lang="en-US" sz="2400" dirty="0"/>
              <a:t>Hadoop framework allows the user to quickly write and test distributed systems. It is </a:t>
            </a:r>
            <a:r>
              <a:rPr lang="en-US" sz="2400" b="1" dirty="0"/>
              <a:t>efficient</a:t>
            </a:r>
            <a:r>
              <a:rPr lang="en-US" sz="2400" dirty="0"/>
              <a:t>, and it </a:t>
            </a:r>
            <a:r>
              <a:rPr lang="en-US" sz="2400" b="1" dirty="0"/>
              <a:t>automatic distributes </a:t>
            </a:r>
            <a:r>
              <a:rPr lang="en-US" sz="2400" dirty="0"/>
              <a:t>the data and work across the machines and in turn, utilizes the underlying parallelism of the CPU cores.</a:t>
            </a:r>
          </a:p>
          <a:p>
            <a:pPr algn="just"/>
            <a:r>
              <a:rPr lang="en-US" sz="2400" dirty="0"/>
              <a:t>Hadoop does not rely on hardware to provide </a:t>
            </a:r>
            <a:r>
              <a:rPr lang="en-US" sz="2400" b="1" dirty="0"/>
              <a:t>fault-tolerance and high availability (FTHA), </a:t>
            </a:r>
            <a:r>
              <a:rPr lang="en-US" sz="2400" dirty="0"/>
              <a:t>rather Hadoop library itself has been designed to detect and handle failures at the application layer.</a:t>
            </a:r>
          </a:p>
          <a:p>
            <a:pPr algn="just"/>
            <a:r>
              <a:rPr lang="en-US" sz="2400" dirty="0"/>
              <a:t>Servers can be added or removed from the cluster dynamically and Hadoop continues to operate without interruption.</a:t>
            </a:r>
          </a:p>
          <a:p>
            <a:pPr algn="just"/>
            <a:r>
              <a:rPr lang="en-US" sz="2400" dirty="0"/>
              <a:t>Another big advantage of Hadoop is that apart from being open source, it is </a:t>
            </a:r>
            <a:r>
              <a:rPr lang="en-US" sz="2400" b="1" dirty="0"/>
              <a:t>compatible</a:t>
            </a:r>
            <a:r>
              <a:rPr lang="en-US" sz="2400" dirty="0"/>
              <a:t> on all the platforms since it is Java based.</a:t>
            </a:r>
          </a:p>
          <a:p>
            <a:endParaRPr lang="en-US" dirty="0"/>
          </a:p>
        </p:txBody>
      </p:sp>
      <p:sp>
        <p:nvSpPr>
          <p:cNvPr id="4" name="Date Placeholder 3"/>
          <p:cNvSpPr>
            <a:spLocks noGrp="1"/>
          </p:cNvSpPr>
          <p:nvPr>
            <p:ph type="dt" sz="half" idx="10"/>
          </p:nvPr>
        </p:nvSpPr>
        <p:spPr/>
        <p:txBody>
          <a:bodyPr/>
          <a:lstStyle/>
          <a:p>
            <a:fld id="{BD400334-38E6-D24C-94FE-E84DD8ABDF82}" type="datetime1">
              <a:rPr lang="en-IN" smtClean="0"/>
              <a:t>18/04/21</a:t>
            </a:fld>
            <a:endParaRPr lang="en-US"/>
          </a:p>
        </p:txBody>
      </p:sp>
      <p:sp>
        <p:nvSpPr>
          <p:cNvPr id="5" name="Footer Placeholder 4"/>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058469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File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7925" y="2194280"/>
            <a:ext cx="6464203" cy="2809255"/>
          </a:xfrm>
        </p:spPr>
      </p:pic>
      <p:sp>
        <p:nvSpPr>
          <p:cNvPr id="5" name="Rectangle 4"/>
          <p:cNvSpPr/>
          <p:nvPr/>
        </p:nvSpPr>
        <p:spPr>
          <a:xfrm>
            <a:off x="515816" y="2605930"/>
            <a:ext cx="4464147" cy="2246769"/>
          </a:xfrm>
          <a:prstGeom prst="rect">
            <a:avLst/>
          </a:prstGeom>
        </p:spPr>
        <p:txBody>
          <a:bodyPr wrap="square">
            <a:spAutoFit/>
          </a:bodyPr>
          <a:lstStyle/>
          <a:p>
            <a:pPr algn="just"/>
            <a:r>
              <a:rPr lang="en-US" sz="2000" dirty="0">
                <a:latin typeface="Roboto" charset="0"/>
              </a:rPr>
              <a:t>DFS stands for the distributed file system, it is a concept of storing the file in multiple nodes in a distributed manner. DFS actually provides the </a:t>
            </a:r>
            <a:r>
              <a:rPr lang="en-US" sz="2000" b="1" dirty="0" smtClean="0">
                <a:latin typeface="Roboto" charset="0"/>
              </a:rPr>
              <a:t>abstraction</a:t>
            </a:r>
            <a:r>
              <a:rPr lang="en-US" sz="2000" dirty="0" smtClean="0">
                <a:latin typeface="Roboto" charset="0"/>
              </a:rPr>
              <a:t> </a:t>
            </a:r>
            <a:r>
              <a:rPr lang="en-US" sz="2000" dirty="0">
                <a:latin typeface="Roboto" charset="0"/>
              </a:rPr>
              <a:t>for a single large system whose storage is equal to the sum of storage of other nodes in a cluster.</a:t>
            </a:r>
            <a:endParaRPr lang="en-US" sz="2000" dirty="0"/>
          </a:p>
        </p:txBody>
      </p:sp>
      <p:sp>
        <p:nvSpPr>
          <p:cNvPr id="3" name="Date Placeholder 2"/>
          <p:cNvSpPr>
            <a:spLocks noGrp="1"/>
          </p:cNvSpPr>
          <p:nvPr>
            <p:ph type="dt" sz="half" idx="10"/>
          </p:nvPr>
        </p:nvSpPr>
        <p:spPr/>
        <p:txBody>
          <a:bodyPr/>
          <a:lstStyle/>
          <a:p>
            <a:fld id="{0C24C363-5E26-5B48-9517-DEE7CA9B14C5}" type="datetime1">
              <a:rPr lang="en-IN" smtClean="0"/>
              <a:t>18/04/21</a:t>
            </a:fld>
            <a:endParaRPr lang="en-US"/>
          </a:p>
        </p:txBody>
      </p:sp>
      <p:sp>
        <p:nvSpPr>
          <p:cNvPr id="6" name="Footer Placeholder 5"/>
          <p:cNvSpPr>
            <a:spLocks noGrp="1"/>
          </p:cNvSpPr>
          <p:nvPr>
            <p:ph type="ftr" sz="quarter" idx="11"/>
          </p:nvPr>
        </p:nvSpPr>
        <p:spPr/>
        <p:txBody>
          <a:bodyPr/>
          <a:lstStyle/>
          <a:p>
            <a:r>
              <a:rPr lang="en-US" smtClean="0"/>
              <a:t>Sarbani Roy, Jadavpur University</a:t>
            </a:r>
            <a:endParaRPr lang="en-US"/>
          </a:p>
        </p:txBody>
      </p:sp>
    </p:spTree>
    <p:extLst>
      <p:ext uri="{BB962C8B-B14F-4D97-AF65-F5344CB8AC3E}">
        <p14:creationId xmlns:p14="http://schemas.microsoft.com/office/powerpoint/2010/main" val="20163957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3060</TotalTime>
  <Words>4061</Words>
  <Application>Microsoft Macintosh PowerPoint</Application>
  <PresentationFormat>Widescreen</PresentationFormat>
  <Paragraphs>595</Paragraphs>
  <Slides>75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Calibri</vt:lpstr>
      <vt:lpstr>Calibri Light</vt:lpstr>
      <vt:lpstr>Courier</vt:lpstr>
      <vt:lpstr>Helvetica Neue</vt:lpstr>
      <vt:lpstr>Mangal</vt:lpstr>
      <vt:lpstr>Roboto</vt:lpstr>
      <vt:lpstr>Verdana</vt:lpstr>
      <vt:lpstr>Wingdings</vt:lpstr>
      <vt:lpstr>Arial</vt:lpstr>
      <vt:lpstr>Office Theme</vt:lpstr>
      <vt:lpstr>    CSE / T / 423C  Distributed Computing Topic 11: Hadoop, MapReduce and Spark</vt:lpstr>
      <vt:lpstr>Requirements of Data Science Applications</vt:lpstr>
      <vt:lpstr>Apache Hadoop</vt:lpstr>
      <vt:lpstr>Main Modules</vt:lpstr>
      <vt:lpstr>Related Projects</vt:lpstr>
      <vt:lpstr>Related Projects – Data processing</vt:lpstr>
      <vt:lpstr>Hadoop Ecosystem</vt:lpstr>
      <vt:lpstr>Advantages of Hadoop</vt:lpstr>
      <vt:lpstr>Distributed File System</vt:lpstr>
      <vt:lpstr>Local File System Processing</vt:lpstr>
      <vt:lpstr>DFS Processing</vt:lpstr>
      <vt:lpstr>HDFS(Hadoop Distributed File System) </vt:lpstr>
      <vt:lpstr>HDFS – Master/Slave Architecture</vt:lpstr>
      <vt:lpstr>How are Files Stored</vt:lpstr>
      <vt:lpstr>Block Size</vt:lpstr>
      <vt:lpstr>Data Replication</vt:lpstr>
      <vt:lpstr>Data Retrieval- When a client wants to retrieve data </vt:lpstr>
      <vt:lpstr>YARN</vt:lpstr>
      <vt:lpstr>YARN</vt:lpstr>
      <vt:lpstr>YARN</vt:lpstr>
      <vt:lpstr>MapReduce</vt:lpstr>
      <vt:lpstr>MapReduce</vt:lpstr>
      <vt:lpstr>MapReduce</vt:lpstr>
      <vt:lpstr>MapReduce</vt:lpstr>
      <vt:lpstr>MapReduce</vt:lpstr>
      <vt:lpstr>MapReduce</vt:lpstr>
      <vt:lpstr>MapReduce</vt:lpstr>
      <vt:lpstr>Some limitations of Hadoop MapReduce</vt:lpstr>
      <vt:lpstr>Some limitations of Hadoop MapReduce</vt:lpstr>
      <vt:lpstr>Pinpointing the issue</vt:lpstr>
      <vt:lpstr>Spark </vt:lpstr>
      <vt:lpstr>Motivation behind Spark</vt:lpstr>
      <vt:lpstr>Motivation behind Spark</vt:lpstr>
      <vt:lpstr>Example of iterative applications</vt:lpstr>
      <vt:lpstr>MapReduce evolved</vt:lpstr>
      <vt:lpstr>Obvious Solution</vt:lpstr>
      <vt:lpstr>Apache Spark</vt:lpstr>
      <vt:lpstr>Spark</vt:lpstr>
      <vt:lpstr>Main Components</vt:lpstr>
      <vt:lpstr>Driver Program – SparkContext</vt:lpstr>
      <vt:lpstr>Driver Program</vt:lpstr>
      <vt:lpstr>Cluster Manager</vt:lpstr>
      <vt:lpstr>Worker Node - Executor</vt:lpstr>
      <vt:lpstr>SparkContextClusterManager Executor </vt:lpstr>
      <vt:lpstr>Main abstraction in Spark</vt:lpstr>
      <vt:lpstr>Important points - RDD</vt:lpstr>
      <vt:lpstr>Second abstraction in Spark</vt:lpstr>
      <vt:lpstr>Example: Log Mining Algorithm</vt:lpstr>
      <vt:lpstr>Example: Log Mining Algorithm</vt:lpstr>
      <vt:lpstr>Example: Log Mining Algorithm</vt:lpstr>
      <vt:lpstr>Example: Log Mining Algorithm</vt:lpstr>
      <vt:lpstr>Builder programming pattern</vt:lpstr>
      <vt:lpstr>Example: Log Mining Algorithm</vt:lpstr>
      <vt:lpstr>Example: Log Mining Algorithm</vt:lpstr>
      <vt:lpstr>Example: Log Mining Algorithm</vt:lpstr>
      <vt:lpstr>Example: Log Mining Algorithm</vt:lpstr>
      <vt:lpstr>Example: Log Mining Algorithm</vt:lpstr>
      <vt:lpstr>Example: Log Mining Algorithm</vt:lpstr>
      <vt:lpstr>Example: Logistic Regression</vt:lpstr>
      <vt:lpstr>Example: Logistic Regression</vt:lpstr>
      <vt:lpstr>Example: Logistic Regression</vt:lpstr>
      <vt:lpstr>Example: Logistic Regression</vt:lpstr>
      <vt:lpstr>Example: Logistic Regression</vt:lpstr>
      <vt:lpstr>Example: Logistic Regression</vt:lpstr>
      <vt:lpstr>Example: Logistic Regression</vt:lpstr>
      <vt:lpstr>Example: Logistic Regression</vt:lpstr>
      <vt:lpstr>Example: Logistic Regression</vt:lpstr>
      <vt:lpstr>Example: Logistic Regression</vt:lpstr>
      <vt:lpstr>Example: Logistic Regression</vt:lpstr>
      <vt:lpstr>Spark MLlib</vt:lpstr>
      <vt:lpstr>Example: K-Means Clustering in MapReduce</vt:lpstr>
      <vt:lpstr>Example: K-Means Clustering in Spark</vt:lpstr>
      <vt:lpstr>GraphX</vt:lpstr>
      <vt:lpstr>Spark Streaming</vt:lpstr>
      <vt:lpstr>References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IoT-Cloud based System for Monitoring applications</dc:title>
  <dc:creator>Microsoft Office User</dc:creator>
  <cp:lastModifiedBy>Microsoft Office User</cp:lastModifiedBy>
  <cp:revision>121</cp:revision>
  <cp:lastPrinted>2020-08-28T07:14:45Z</cp:lastPrinted>
  <dcterms:created xsi:type="dcterms:W3CDTF">2020-08-09T03:46:46Z</dcterms:created>
  <dcterms:modified xsi:type="dcterms:W3CDTF">2021-04-19T03:01:25Z</dcterms:modified>
</cp:coreProperties>
</file>